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  <p:sldMasterId id="2147483673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7" r:id="rId4"/>
    <p:sldId id="258" r:id="rId5"/>
    <p:sldId id="260" r:id="rId6"/>
    <p:sldId id="261" r:id="rId7"/>
    <p:sldId id="273" r:id="rId8"/>
    <p:sldId id="263" r:id="rId9"/>
    <p:sldId id="280" r:id="rId10"/>
    <p:sldId id="274" r:id="rId11"/>
    <p:sldId id="275" r:id="rId12"/>
    <p:sldId id="279" r:id="rId13"/>
    <p:sldId id="271" r:id="rId14"/>
    <p:sldId id="270" r:id="rId15"/>
    <p:sldId id="282" r:id="rId16"/>
    <p:sldId id="281" r:id="rId17"/>
    <p:sldId id="269" r:id="rId18"/>
    <p:sldId id="267" r:id="rId19"/>
    <p:sldId id="266" r:id="rId20"/>
    <p:sldId id="265" r:id="rId21"/>
    <p:sldId id="264" r:id="rId22"/>
    <p:sldId id="284" r:id="rId23"/>
    <p:sldId id="288" r:id="rId24"/>
    <p:sldId id="290" r:id="rId25"/>
    <p:sldId id="292" r:id="rId26"/>
    <p:sldId id="294" r:id="rId27"/>
    <p:sldId id="295" r:id="rId28"/>
    <p:sldId id="293" r:id="rId29"/>
    <p:sldId id="300" r:id="rId30"/>
    <p:sldId id="299" r:id="rId31"/>
    <p:sldId id="298" r:id="rId32"/>
    <p:sldId id="297" r:id="rId33"/>
    <p:sldId id="296" r:id="rId34"/>
    <p:sldId id="291" r:id="rId35"/>
    <p:sldId id="304" r:id="rId36"/>
    <p:sldId id="303" r:id="rId37"/>
    <p:sldId id="302" r:id="rId38"/>
    <p:sldId id="301" r:id="rId39"/>
    <p:sldId id="259" r:id="rId40"/>
    <p:sldId id="26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9B1F62-DB67-6612-83FC-F9B7D4EED397}" name="Gawlik Samuel" initials="GS" userId="S::gawlik@gchd.cz::a7bfec49-bbdd-4626-85cb-e3f56766c7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8EC04FC-F2F0-4B61-9A49-341B012EDB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5E230FC-5979-471B-A9E2-CE857EB6F3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2CB2B-4839-4A96-B1A6-E5D7127A64BE}" type="datetime1">
              <a:rPr lang="cs-CZ" smtClean="0"/>
              <a:t>27.01.2023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DB4EFD-4F9B-48F6-881B-8885E490C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F1A1AF-F7E0-4F96-80C2-ADFCC5C70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1062D-DA9B-4EAA-9DD0-713321700C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177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FF3F3-5D7D-43DD-9224-27F775AB84A8}" type="datetime1">
              <a:rPr lang="cs-CZ" smtClean="0"/>
              <a:t>27.01.2023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F56E6-9F50-46FF-86E8-A8B75DCBA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99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Zbývá HODNĚ času -&gt; odkaz NAHOŘE; zbývá MÁLO času -&gt; odkaz DOLE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026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Segoe UI" panose="020B0502040204020203" pitchFamily="34" charset="0"/>
              </a:rPr>
              <a:t>Odhad: 5 000 (10) ... (6) ~ (10)/2 ... "10 000"/2 = "5 000"</a:t>
            </a:r>
            <a:endParaRPr lang="nl-NL" sz="1800" dirty="0"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95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Segoe UI" panose="020B0502040204020203" pitchFamily="34" charset="0"/>
              </a:rPr>
              <a:t>Odhad: 5 000 (10) ... (6) ~ (10)/2 ... "10 000"/2 = "5 000"</a:t>
            </a:r>
            <a:endParaRPr lang="nl-NL" sz="1800" dirty="0"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908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Segoe UI" panose="020B0502040204020203" pitchFamily="34" charset="0"/>
              </a:rPr>
              <a:t>Odhad: 5</a:t>
            </a:r>
            <a:r>
              <a:rPr lang="cs-CZ" sz="1800" dirty="0">
                <a:effectLst/>
                <a:latin typeface="Segoe UI" panose="020B0502040204020203" pitchFamily="34" charset="0"/>
              </a:rPr>
              <a:t>0</a:t>
            </a:r>
            <a:r>
              <a:rPr lang="nl-NL" sz="1800" dirty="0">
                <a:effectLst/>
                <a:latin typeface="Segoe UI" panose="020B0502040204020203" pitchFamily="34" charset="0"/>
              </a:rPr>
              <a:t> 000 (10)</a:t>
            </a:r>
            <a:r>
              <a:rPr lang="cs-CZ" sz="1800" dirty="0">
                <a:effectLst/>
                <a:latin typeface="Segoe UI" panose="020B0502040204020203" pitchFamily="34" charset="0"/>
              </a:rPr>
              <a:t> … </a:t>
            </a:r>
            <a:r>
              <a:rPr lang="nl-NL" sz="1800" dirty="0">
                <a:effectLst/>
                <a:latin typeface="Segoe UI" panose="020B0502040204020203" pitchFamily="34" charset="0"/>
              </a:rPr>
              <a:t>(</a:t>
            </a:r>
            <a:r>
              <a:rPr lang="cs-CZ" sz="1800" dirty="0">
                <a:effectLst/>
                <a:latin typeface="Segoe UI" panose="020B0502040204020203" pitchFamily="34" charset="0"/>
              </a:rPr>
              <a:t>8</a:t>
            </a:r>
            <a:r>
              <a:rPr lang="nl-NL" sz="1800" dirty="0">
                <a:effectLst/>
                <a:latin typeface="Segoe UI" panose="020B0502040204020203" pitchFamily="34" charset="0"/>
              </a:rPr>
              <a:t>) ~ (10) ... "57 777"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nl-NL" sz="1800" dirty="0">
                <a:effectLst/>
                <a:latin typeface="Segoe UI" panose="020B0502040204020203" pitchFamily="34" charset="0"/>
              </a:rPr>
              <a:t>~ "5</a:t>
            </a:r>
            <a:r>
              <a:rPr lang="cs-CZ" sz="1800" dirty="0">
                <a:effectLst/>
                <a:latin typeface="Segoe UI" panose="020B0502040204020203" pitchFamily="34" charset="0"/>
              </a:rPr>
              <a:t>0</a:t>
            </a:r>
            <a:r>
              <a:rPr lang="nl-NL" sz="1800" dirty="0">
                <a:effectLst/>
                <a:latin typeface="Segoe UI" panose="020B0502040204020203" pitchFamily="34" charset="0"/>
              </a:rPr>
              <a:t> 000"</a:t>
            </a:r>
            <a:endParaRPr lang="nl-NL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54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Segoe UI" panose="020B0502040204020203" pitchFamily="34" charset="0"/>
              </a:rPr>
              <a:t>Odhad: 5</a:t>
            </a:r>
            <a:r>
              <a:rPr lang="cs-CZ" sz="1800" dirty="0">
                <a:effectLst/>
                <a:latin typeface="Segoe UI" panose="020B0502040204020203" pitchFamily="34" charset="0"/>
              </a:rPr>
              <a:t>0</a:t>
            </a:r>
            <a:r>
              <a:rPr lang="nl-NL" sz="1800" dirty="0">
                <a:effectLst/>
                <a:latin typeface="Segoe UI" panose="020B0502040204020203" pitchFamily="34" charset="0"/>
              </a:rPr>
              <a:t> 000 (10)</a:t>
            </a:r>
            <a:r>
              <a:rPr lang="cs-CZ" sz="1800" dirty="0">
                <a:effectLst/>
                <a:latin typeface="Segoe UI" panose="020B0502040204020203" pitchFamily="34" charset="0"/>
              </a:rPr>
              <a:t> … </a:t>
            </a:r>
            <a:r>
              <a:rPr lang="nl-NL" sz="1800" dirty="0">
                <a:effectLst/>
                <a:latin typeface="Segoe UI" panose="020B0502040204020203" pitchFamily="34" charset="0"/>
              </a:rPr>
              <a:t>(</a:t>
            </a:r>
            <a:r>
              <a:rPr lang="cs-CZ" sz="1800" dirty="0">
                <a:effectLst/>
                <a:latin typeface="Segoe UI" panose="020B0502040204020203" pitchFamily="34" charset="0"/>
              </a:rPr>
              <a:t>8</a:t>
            </a:r>
            <a:r>
              <a:rPr lang="nl-NL" sz="1800" dirty="0">
                <a:effectLst/>
                <a:latin typeface="Segoe UI" panose="020B0502040204020203" pitchFamily="34" charset="0"/>
              </a:rPr>
              <a:t>) ~ (10) ... "57 777"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nl-NL" sz="1800" dirty="0">
                <a:effectLst/>
                <a:latin typeface="Segoe UI" panose="020B0502040204020203" pitchFamily="34" charset="0"/>
              </a:rPr>
              <a:t>~ "5</a:t>
            </a:r>
            <a:r>
              <a:rPr lang="cs-CZ" sz="1800" dirty="0">
                <a:effectLst/>
                <a:latin typeface="Segoe UI" panose="020B0502040204020203" pitchFamily="34" charset="0"/>
              </a:rPr>
              <a:t>0</a:t>
            </a:r>
            <a:r>
              <a:rPr lang="nl-NL" sz="1800" dirty="0">
                <a:effectLst/>
                <a:latin typeface="Segoe UI" panose="020B0502040204020203" pitchFamily="34" charset="0"/>
              </a:rPr>
              <a:t> 000"</a:t>
            </a:r>
            <a:endParaRPr lang="nl-NL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41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Segoe UI" panose="020B0502040204020203" pitchFamily="34" charset="0"/>
              </a:rPr>
              <a:t>Odhad: 500 (10)</a:t>
            </a:r>
            <a:r>
              <a:rPr lang="cs-CZ" sz="1800" dirty="0">
                <a:effectLst/>
                <a:latin typeface="Segoe UI" panose="020B0502040204020203" pitchFamily="34" charset="0"/>
              </a:rPr>
              <a:t> … </a:t>
            </a:r>
            <a:r>
              <a:rPr lang="nl-NL" sz="1800" dirty="0">
                <a:effectLst/>
                <a:latin typeface="Segoe UI" panose="020B0502040204020203" pitchFamily="34" charset="0"/>
              </a:rPr>
              <a:t>(</a:t>
            </a:r>
            <a:r>
              <a:rPr lang="cs-CZ" sz="1800" dirty="0">
                <a:effectLst/>
                <a:latin typeface="Segoe UI" panose="020B0502040204020203" pitchFamily="34" charset="0"/>
              </a:rPr>
              <a:t>1</a:t>
            </a:r>
            <a:r>
              <a:rPr lang="nl-NL" sz="1800" dirty="0">
                <a:effectLst/>
                <a:latin typeface="Segoe UI" panose="020B0502040204020203" pitchFamily="34" charset="0"/>
              </a:rPr>
              <a:t>6) ~ </a:t>
            </a:r>
            <a:r>
              <a:rPr lang="cs-CZ" sz="1800" dirty="0">
                <a:effectLst/>
                <a:latin typeface="Segoe UI" panose="020B0502040204020203" pitchFamily="34" charset="0"/>
              </a:rPr>
              <a:t>2*</a:t>
            </a:r>
            <a:r>
              <a:rPr lang="nl-NL" sz="1800" dirty="0">
                <a:effectLst/>
                <a:latin typeface="Segoe UI" panose="020B0502040204020203" pitchFamily="34" charset="0"/>
              </a:rPr>
              <a:t>(10)</a:t>
            </a:r>
            <a:r>
              <a:rPr lang="cs-CZ" sz="1800" dirty="0">
                <a:effectLst/>
                <a:latin typeface="Segoe UI" panose="020B0502040204020203" pitchFamily="34" charset="0"/>
              </a:rPr>
              <a:t> … 2*</a:t>
            </a:r>
            <a:r>
              <a:rPr lang="nl-NL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"</a:t>
            </a:r>
            <a:r>
              <a:rPr lang="cs-CZ" sz="1800" dirty="0">
                <a:effectLst/>
                <a:latin typeface="Segoe UI" panose="020B0502040204020203" pitchFamily="34" charset="0"/>
              </a:rPr>
              <a:t>2</a:t>
            </a:r>
            <a:r>
              <a:rPr lang="nl-NL" sz="1800" dirty="0">
                <a:effectLst/>
                <a:latin typeface="Segoe UI" panose="020B0502040204020203" pitchFamily="34" charset="0"/>
              </a:rPr>
              <a:t>00" ~ "500"</a:t>
            </a:r>
            <a:endParaRPr lang="nl-NL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05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Segoe UI" panose="020B0502040204020203" pitchFamily="34" charset="0"/>
              </a:rPr>
              <a:t>Odhad: 500 (10)</a:t>
            </a:r>
            <a:r>
              <a:rPr lang="cs-CZ" sz="1800" dirty="0">
                <a:effectLst/>
                <a:latin typeface="Segoe UI" panose="020B0502040204020203" pitchFamily="34" charset="0"/>
              </a:rPr>
              <a:t> … </a:t>
            </a:r>
            <a:r>
              <a:rPr lang="nl-NL" sz="1800" dirty="0">
                <a:effectLst/>
                <a:latin typeface="Segoe UI" panose="020B0502040204020203" pitchFamily="34" charset="0"/>
              </a:rPr>
              <a:t>(</a:t>
            </a:r>
            <a:r>
              <a:rPr lang="cs-CZ" sz="1800" dirty="0">
                <a:effectLst/>
                <a:latin typeface="Segoe UI" panose="020B0502040204020203" pitchFamily="34" charset="0"/>
              </a:rPr>
              <a:t>1</a:t>
            </a:r>
            <a:r>
              <a:rPr lang="nl-NL" sz="1800" dirty="0">
                <a:effectLst/>
                <a:latin typeface="Segoe UI" panose="020B0502040204020203" pitchFamily="34" charset="0"/>
              </a:rPr>
              <a:t>6) ~ </a:t>
            </a:r>
            <a:r>
              <a:rPr lang="cs-CZ" sz="1800" dirty="0">
                <a:effectLst/>
                <a:latin typeface="Segoe UI" panose="020B0502040204020203" pitchFamily="34" charset="0"/>
              </a:rPr>
              <a:t>2*</a:t>
            </a:r>
            <a:r>
              <a:rPr lang="nl-NL" sz="1800" dirty="0">
                <a:effectLst/>
                <a:latin typeface="Segoe UI" panose="020B0502040204020203" pitchFamily="34" charset="0"/>
              </a:rPr>
              <a:t>(10)</a:t>
            </a:r>
            <a:r>
              <a:rPr lang="cs-CZ" sz="1800" dirty="0">
                <a:effectLst/>
                <a:latin typeface="Segoe UI" panose="020B0502040204020203" pitchFamily="34" charset="0"/>
              </a:rPr>
              <a:t> … 2*</a:t>
            </a:r>
            <a:r>
              <a:rPr lang="nl-NL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"</a:t>
            </a:r>
            <a:r>
              <a:rPr lang="cs-CZ" sz="1800" dirty="0">
                <a:effectLst/>
                <a:latin typeface="Segoe UI" panose="020B0502040204020203" pitchFamily="34" charset="0"/>
              </a:rPr>
              <a:t>2</a:t>
            </a:r>
            <a:r>
              <a:rPr lang="nl-NL" sz="1800" dirty="0">
                <a:effectLst/>
                <a:latin typeface="Segoe UI" panose="020B0502040204020203" pitchFamily="34" charset="0"/>
              </a:rPr>
              <a:t>00" ~ "500"</a:t>
            </a:r>
            <a:endParaRPr lang="nl-NL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72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effectLst/>
                <a:latin typeface="Segoe UI" panose="020B0502040204020203" pitchFamily="34" charset="0"/>
              </a:rPr>
              <a:t>Odhad: </a:t>
            </a:r>
            <a:r>
              <a:rPr lang="cs-CZ" sz="1200" dirty="0">
                <a:effectLst/>
                <a:latin typeface="Segoe UI" panose="020B0502040204020203" pitchFamily="34" charset="0"/>
              </a:rPr>
              <a:t>12 800 000</a:t>
            </a:r>
            <a:r>
              <a:rPr lang="nl-NL" sz="1200" dirty="0">
                <a:effectLst/>
                <a:latin typeface="Segoe UI" panose="020B0502040204020203" pitchFamily="34" charset="0"/>
              </a:rPr>
              <a:t> (10)</a:t>
            </a:r>
            <a:r>
              <a:rPr lang="cs-CZ" sz="1200" dirty="0">
                <a:effectLst/>
                <a:latin typeface="Segoe UI" panose="020B0502040204020203" pitchFamily="34" charset="0"/>
              </a:rPr>
              <a:t> … </a:t>
            </a:r>
            <a:r>
              <a:rPr lang="nl-NL" sz="1200" dirty="0">
                <a:effectLst/>
                <a:latin typeface="Segoe UI" panose="020B0502040204020203" pitchFamily="34" charset="0"/>
              </a:rPr>
              <a:t>(</a:t>
            </a:r>
            <a:r>
              <a:rPr lang="cs-CZ" sz="1200" dirty="0">
                <a:effectLst/>
                <a:latin typeface="Segoe UI" panose="020B0502040204020203" pitchFamily="34" charset="0"/>
              </a:rPr>
              <a:t>18</a:t>
            </a:r>
            <a:r>
              <a:rPr lang="nl-NL" sz="1200" dirty="0">
                <a:effectLst/>
                <a:latin typeface="Segoe UI" panose="020B0502040204020203" pitchFamily="34" charset="0"/>
              </a:rPr>
              <a:t>) ~ </a:t>
            </a:r>
            <a:r>
              <a:rPr lang="cs-CZ" sz="1200" dirty="0">
                <a:effectLst/>
                <a:latin typeface="Segoe UI" panose="020B0502040204020203" pitchFamily="34" charset="0"/>
              </a:rPr>
              <a:t>2*</a:t>
            </a:r>
            <a:r>
              <a:rPr lang="nl-NL" sz="1200" dirty="0">
                <a:effectLst/>
                <a:latin typeface="Segoe UI" panose="020B0502040204020203" pitchFamily="34" charset="0"/>
              </a:rPr>
              <a:t>(10)</a:t>
            </a:r>
            <a:r>
              <a:rPr lang="cs-CZ" sz="1200" dirty="0">
                <a:effectLst/>
                <a:latin typeface="Segoe UI" panose="020B0502040204020203" pitchFamily="34" charset="0"/>
              </a:rPr>
              <a:t> … 6 řádů =&gt; 2</a:t>
            </a:r>
            <a:r>
              <a:rPr lang="en-US" sz="1200" dirty="0">
                <a:effectLst/>
                <a:latin typeface="Segoe UI" panose="020B0502040204020203" pitchFamily="34" charset="0"/>
              </a:rPr>
              <a:t>^6, pro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jistotu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kr</a:t>
            </a:r>
            <a:r>
              <a:rPr lang="cs-CZ" sz="1200" dirty="0" err="1">
                <a:effectLst/>
                <a:latin typeface="Segoe UI" panose="020B0502040204020203" pitchFamily="34" charset="0"/>
              </a:rPr>
              <a:t>át</a:t>
            </a:r>
            <a:r>
              <a:rPr lang="cs-CZ" sz="1200" dirty="0">
                <a:effectLst/>
                <a:latin typeface="Segoe UI" panose="020B0502040204020203" pitchFamily="34" charset="0"/>
              </a:rPr>
              <a:t> 2 … 2</a:t>
            </a:r>
            <a:r>
              <a:rPr lang="en-US" sz="1200" dirty="0">
                <a:effectLst/>
                <a:latin typeface="Segoe UI" panose="020B0502040204020203" pitchFamily="34" charset="0"/>
              </a:rPr>
              <a:t>^7</a:t>
            </a:r>
            <a:r>
              <a:rPr lang="cs-CZ" sz="1200" dirty="0">
                <a:effectLst/>
                <a:latin typeface="Segoe UI" panose="020B0502040204020203" pitchFamily="34" charset="0"/>
              </a:rPr>
              <a:t>*</a:t>
            </a:r>
            <a:r>
              <a:rPr lang="nl-NL" sz="12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“</a:t>
            </a:r>
            <a:r>
              <a:rPr lang="en-US" sz="1200" dirty="0">
                <a:effectLst/>
                <a:latin typeface="Segoe UI" panose="020B0502040204020203" pitchFamily="34" charset="0"/>
              </a:rPr>
              <a:t>100 </a:t>
            </a:r>
            <a:r>
              <a:rPr lang="nl-NL" sz="1200" dirty="0">
                <a:effectLst/>
                <a:latin typeface="Segoe UI" panose="020B0502040204020203" pitchFamily="34" charset="0"/>
              </a:rPr>
              <a:t>000" = “12 800 000"</a:t>
            </a:r>
            <a:endParaRPr lang="nl-NL" sz="1200" dirty="0"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60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effectLst/>
                <a:latin typeface="Segoe UI" panose="020B0502040204020203" pitchFamily="34" charset="0"/>
              </a:rPr>
              <a:t>Odhad: </a:t>
            </a:r>
            <a:r>
              <a:rPr lang="cs-CZ" sz="1200" dirty="0">
                <a:effectLst/>
                <a:latin typeface="Segoe UI" panose="020B0502040204020203" pitchFamily="34" charset="0"/>
              </a:rPr>
              <a:t>12 800 000</a:t>
            </a:r>
            <a:r>
              <a:rPr lang="nl-NL" sz="1200" dirty="0">
                <a:effectLst/>
                <a:latin typeface="Segoe UI" panose="020B0502040204020203" pitchFamily="34" charset="0"/>
              </a:rPr>
              <a:t> (10)</a:t>
            </a:r>
            <a:r>
              <a:rPr lang="cs-CZ" sz="1200" dirty="0">
                <a:effectLst/>
                <a:latin typeface="Segoe UI" panose="020B0502040204020203" pitchFamily="34" charset="0"/>
              </a:rPr>
              <a:t> … </a:t>
            </a:r>
            <a:r>
              <a:rPr lang="nl-NL" sz="1200" dirty="0">
                <a:effectLst/>
                <a:latin typeface="Segoe UI" panose="020B0502040204020203" pitchFamily="34" charset="0"/>
              </a:rPr>
              <a:t>(</a:t>
            </a:r>
            <a:r>
              <a:rPr lang="cs-CZ" sz="1200" dirty="0">
                <a:effectLst/>
                <a:latin typeface="Segoe UI" panose="020B0502040204020203" pitchFamily="34" charset="0"/>
              </a:rPr>
              <a:t>18</a:t>
            </a:r>
            <a:r>
              <a:rPr lang="nl-NL" sz="1200" dirty="0">
                <a:effectLst/>
                <a:latin typeface="Segoe UI" panose="020B0502040204020203" pitchFamily="34" charset="0"/>
              </a:rPr>
              <a:t>) ~ </a:t>
            </a:r>
            <a:r>
              <a:rPr lang="cs-CZ" sz="1200" dirty="0">
                <a:effectLst/>
                <a:latin typeface="Segoe UI" panose="020B0502040204020203" pitchFamily="34" charset="0"/>
              </a:rPr>
              <a:t>2*</a:t>
            </a:r>
            <a:r>
              <a:rPr lang="nl-NL" sz="1200" dirty="0">
                <a:effectLst/>
                <a:latin typeface="Segoe UI" panose="020B0502040204020203" pitchFamily="34" charset="0"/>
              </a:rPr>
              <a:t>(10)</a:t>
            </a:r>
            <a:r>
              <a:rPr lang="cs-CZ" sz="1200" dirty="0">
                <a:effectLst/>
                <a:latin typeface="Segoe UI" panose="020B0502040204020203" pitchFamily="34" charset="0"/>
              </a:rPr>
              <a:t> … 6 řádů =&gt; 2</a:t>
            </a:r>
            <a:r>
              <a:rPr lang="en-US" sz="1200" dirty="0">
                <a:effectLst/>
                <a:latin typeface="Segoe UI" panose="020B0502040204020203" pitchFamily="34" charset="0"/>
              </a:rPr>
              <a:t>^6, pro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jistotu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kr</a:t>
            </a:r>
            <a:r>
              <a:rPr lang="cs-CZ" sz="1200" dirty="0" err="1">
                <a:effectLst/>
                <a:latin typeface="Segoe UI" panose="020B0502040204020203" pitchFamily="34" charset="0"/>
              </a:rPr>
              <a:t>át</a:t>
            </a:r>
            <a:r>
              <a:rPr lang="cs-CZ" sz="1200" dirty="0">
                <a:effectLst/>
                <a:latin typeface="Segoe UI" panose="020B0502040204020203" pitchFamily="34" charset="0"/>
              </a:rPr>
              <a:t> 2 … 2</a:t>
            </a:r>
            <a:r>
              <a:rPr lang="en-US" sz="1200" dirty="0">
                <a:effectLst/>
                <a:latin typeface="Segoe UI" panose="020B0502040204020203" pitchFamily="34" charset="0"/>
              </a:rPr>
              <a:t>^7</a:t>
            </a:r>
            <a:r>
              <a:rPr lang="cs-CZ" sz="1200" dirty="0">
                <a:effectLst/>
                <a:latin typeface="Segoe UI" panose="020B0502040204020203" pitchFamily="34" charset="0"/>
              </a:rPr>
              <a:t>*</a:t>
            </a:r>
            <a:r>
              <a:rPr lang="nl-NL" sz="12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“</a:t>
            </a:r>
            <a:r>
              <a:rPr lang="en-US" sz="1200" dirty="0">
                <a:effectLst/>
                <a:latin typeface="Segoe UI" panose="020B0502040204020203" pitchFamily="34" charset="0"/>
              </a:rPr>
              <a:t>100 </a:t>
            </a:r>
            <a:r>
              <a:rPr lang="nl-NL" sz="1200" dirty="0">
                <a:effectLst/>
                <a:latin typeface="Segoe UI" panose="020B0502040204020203" pitchFamily="34" charset="0"/>
              </a:rPr>
              <a:t>000" = “12 800 000"</a:t>
            </a:r>
            <a:endParaRPr lang="nl-NL" sz="1200" dirty="0">
              <a:effectLst/>
              <a:latin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04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0F87DFE-2B14-435D-8E02-76568DBBDE94}"/>
              </a:ext>
            </a:extLst>
          </p:cNvPr>
          <p:cNvSpPr/>
          <p:nvPr userDrawn="1"/>
        </p:nvSpPr>
        <p:spPr>
          <a:xfrm>
            <a:off x="552450" y="1404937"/>
            <a:ext cx="11087099" cy="40481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523" y="4659408"/>
            <a:ext cx="10692954" cy="577658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 b="0">
                <a:latin typeface="Bree Serif" panose="02000503040000020004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  <a:endParaRPr lang="en-US" dirty="0"/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749524" y="2271712"/>
            <a:ext cx="10692953" cy="2171700"/>
          </a:xfrm>
          <a:noFill/>
        </p:spPr>
        <p:txBody>
          <a:bodyPr anchor="ctr">
            <a:normAutofit/>
          </a:bodyPr>
          <a:lstStyle>
            <a:lvl1pPr algn="ctr">
              <a:defRPr sz="6000" b="0">
                <a:latin typeface="Bree Serif" panose="02000503040000020004" pitchFamily="2" charset="-18"/>
              </a:defRPr>
            </a:lvl1pPr>
          </a:lstStyle>
          <a:p>
            <a:r>
              <a:rPr lang="cs-CZ" dirty="0"/>
              <a:t>Název přednášky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105185" y="1528762"/>
            <a:ext cx="19816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cs-CZ" sz="1800" b="0" dirty="0">
                <a:solidFill>
                  <a:schemeClr val="tx1"/>
                </a:solidFill>
                <a:latin typeface="Bree Serif" panose="02000503040000020004" pitchFamily="2" charset="-18"/>
              </a:rPr>
              <a:t>Dopplerův </a:t>
            </a:r>
            <a:r>
              <a:rPr lang="cs-CZ" sz="1800" b="0" dirty="0" err="1">
                <a:solidFill>
                  <a:schemeClr val="tx1"/>
                </a:solidFill>
                <a:latin typeface="Bree Serif" panose="02000503040000020004" pitchFamily="2" charset="-18"/>
              </a:rPr>
              <a:t>MaFIn</a:t>
            </a:r>
            <a:endParaRPr lang="cs-CZ" sz="1800" b="0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67ADB7-0344-4D3C-93E7-4FB20390F8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3" y="1528762"/>
            <a:ext cx="843655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4901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FB9D22-D692-43BA-95F3-1AEA1887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59135F-D047-4107-AD81-AE17F04C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A0D744-FE69-4BC9-9E9B-F4213A9E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37330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3643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14940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/>
          <p:nvPr/>
        </p:nvSpPr>
        <p:spPr>
          <a:xfrm>
            <a:off x="552450" y="1404937"/>
            <a:ext cx="11087099" cy="4048125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749523" y="4659408"/>
            <a:ext cx="10692954" cy="57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749524" y="2271712"/>
            <a:ext cx="10692953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ee Serif"/>
              <a:buNone/>
              <a:defRPr sz="6000" b="0"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/>
          <p:nvPr/>
        </p:nvSpPr>
        <p:spPr>
          <a:xfrm>
            <a:off x="5105185" y="1528762"/>
            <a:ext cx="19816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Dopplerův MaFIn</a:t>
            </a:r>
            <a:endParaRPr sz="1800" b="0" i="0" u="none" strike="noStrike" cap="non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" name="Google Shape;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523" y="1528762"/>
            <a:ext cx="843655" cy="369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924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1838324" y="1825624"/>
            <a:ext cx="10023476" cy="4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061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Jenom nadpi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77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Prázdný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86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8324" y="1825624"/>
            <a:ext cx="10023476" cy="439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 descr="Obsah obrázku stůl, jídlo, papír, dřevěné&#10;&#10;Popis byl vytvořen automaticky">
            <a:extLst>
              <a:ext uri="{FF2B5EF4-FFF2-40B4-BE49-F238E27FC236}">
                <a16:creationId xmlns:a16="http://schemas.microsoft.com/office/drawing/2014/main" id="{9861A014-F727-40F8-8899-06DB6A08B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35567" r="3491" b="35422"/>
          <a:stretch/>
        </p:blipFill>
        <p:spPr>
          <a:xfrm rot="16200000">
            <a:off x="-2643073" y="2627426"/>
            <a:ext cx="6857999" cy="16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2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ransition spd="med">
    <p:pull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Bree Serif" panose="02000503040000020004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  <a:defRPr sz="40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1838324" y="1825624"/>
            <a:ext cx="10023476" cy="4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5" name="Google Shape;15;p14" descr="Obsah obrázku stůl, jídlo, papír, dřevěné&#10;&#10;Popis byl vytvořen automaticky"/>
          <p:cNvPicPr preferRelativeResize="0"/>
          <p:nvPr/>
        </p:nvPicPr>
        <p:blipFill rotWithShape="1">
          <a:blip r:embed="rId6">
            <a:alphaModFix/>
          </a:blip>
          <a:srcRect l="3491" t="35567" r="3491" b="35422"/>
          <a:stretch/>
        </p:blipFill>
        <p:spPr>
          <a:xfrm rot="-5400000">
            <a:off x="-2643073" y="2627426"/>
            <a:ext cx="6857999" cy="1603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9071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0.png"/><Relationship Id="rId7" Type="http://schemas.openxmlformats.org/officeDocument/2006/relationships/slide" Target="slide25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9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31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30.xml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3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8.xml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9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32.xml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microsoft.com/office/2007/relationships/hdphoto" Target="../media/hdphoto7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5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3.xml"/><Relationship Id="rId4" Type="http://schemas.microsoft.com/office/2007/relationships/hdphoto" Target="../media/hdphoto7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6.xml"/><Relationship Id="rId4" Type="http://schemas.microsoft.com/office/2007/relationships/hdphoto" Target="../media/hdphoto7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6.xml"/><Relationship Id="rId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fewire.com/what-is-binary-and-how-does-it-work-4692749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49523" y="4659408"/>
            <a:ext cx="10692954" cy="577658"/>
          </a:xfrm>
        </p:spPr>
        <p:txBody>
          <a:bodyPr>
            <a:normAutofit/>
          </a:bodyPr>
          <a:lstStyle/>
          <a:p>
            <a:r>
              <a:rPr lang="cs-CZ" dirty="0"/>
              <a:t>Samuel Gawlik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49524" y="2271712"/>
            <a:ext cx="10692953" cy="2171700"/>
          </a:xfrm>
        </p:spPr>
        <p:txBody>
          <a:bodyPr>
            <a:normAutofit/>
          </a:bodyPr>
          <a:lstStyle/>
          <a:p>
            <a:r>
              <a:rPr lang="cs-CZ" dirty="0"/>
              <a:t>Turistův počtář po galaxii</a:t>
            </a:r>
          </a:p>
        </p:txBody>
      </p:sp>
    </p:spTree>
    <p:extLst>
      <p:ext uri="{BB962C8B-B14F-4D97-AF65-F5344CB8AC3E}">
        <p14:creationId xmlns:p14="http://schemas.microsoft.com/office/powerpoint/2010/main" val="185787324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3CA9-071B-76A3-0D26-0EB89BBB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II – </a:t>
            </a:r>
            <a:r>
              <a:rPr lang="cs-CZ" dirty="0" err="1"/>
              <a:t>Etad</a:t>
            </a:r>
            <a:r>
              <a:rPr lang="en-US" dirty="0"/>
              <a:t>’</a:t>
            </a:r>
            <a:r>
              <a:rPr lang="cs-CZ" dirty="0"/>
              <a:t>Soleni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5241C-AF77-64B7-E54D-881AC9E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Gravitační boty: 6 300,-</a:t>
            </a:r>
          </a:p>
          <a:p>
            <a:r>
              <a:rPr lang="cs-CZ" dirty="0"/>
              <a:t>Tryskové boty: 5 250,-</a:t>
            </a:r>
          </a:p>
          <a:p>
            <a:r>
              <a:rPr lang="cs-CZ" dirty="0"/>
              <a:t>Tryskové palivo: 2 466,-</a:t>
            </a:r>
          </a:p>
          <a:p>
            <a:r>
              <a:rPr lang="cs-CZ" dirty="0"/>
              <a:t>Levitační batoh: 56 666,-</a:t>
            </a:r>
          </a:p>
          <a:p>
            <a:endParaRPr lang="cs-CZ" dirty="0"/>
          </a:p>
          <a:p>
            <a:r>
              <a:rPr lang="cs-CZ" dirty="0"/>
              <a:t>Zaplatíme: 50 000 (10),-</a:t>
            </a:r>
          </a:p>
          <a:p>
            <a:endParaRPr lang="cs-CZ" dirty="0"/>
          </a:p>
          <a:p>
            <a:r>
              <a:rPr lang="cs-CZ" dirty="0"/>
              <a:t>Vráceno: 30 612 (10),-</a:t>
            </a:r>
          </a:p>
          <a:p>
            <a:pPr lvl="1"/>
            <a:r>
              <a:rPr lang="cs-CZ" dirty="0"/>
              <a:t>Součet: 110 345 (7)</a:t>
            </a:r>
          </a:p>
          <a:p>
            <a:pPr lvl="1"/>
            <a:r>
              <a:rPr lang="cs-CZ" dirty="0"/>
              <a:t>Celkem: 19 388 (10),-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3EB5E-16F1-A501-4241-1146465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AC292-8730-F73F-37C2-F93636D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4B1B-784A-CB56-C519-3F57CA1D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9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D1D9977-41E7-C893-47C4-50E15D28E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99" y="1298546"/>
            <a:ext cx="5114472" cy="46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960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3CA9-071B-76A3-0D26-0EB89BBB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II – </a:t>
            </a:r>
            <a:r>
              <a:rPr lang="cs-CZ" dirty="0" err="1"/>
              <a:t>Etad</a:t>
            </a:r>
            <a:r>
              <a:rPr lang="en-US" dirty="0"/>
              <a:t>’</a:t>
            </a:r>
            <a:r>
              <a:rPr lang="cs-CZ" dirty="0"/>
              <a:t>Soleni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5241C-AF77-64B7-E54D-881AC9E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Gravitační boty: 6 300,-</a:t>
            </a:r>
          </a:p>
          <a:p>
            <a:r>
              <a:rPr lang="cs-CZ" dirty="0"/>
              <a:t>Tryskové boty: 5 250,-</a:t>
            </a:r>
          </a:p>
          <a:p>
            <a:r>
              <a:rPr lang="cs-CZ" dirty="0"/>
              <a:t>Tryskové palivo: 2 466,-</a:t>
            </a:r>
          </a:p>
          <a:p>
            <a:r>
              <a:rPr lang="cs-CZ" dirty="0"/>
              <a:t>Levitační batoh: 56 666,-</a:t>
            </a:r>
          </a:p>
          <a:p>
            <a:endParaRPr lang="cs-CZ" dirty="0"/>
          </a:p>
          <a:p>
            <a:r>
              <a:rPr lang="cs-CZ" dirty="0"/>
              <a:t>Zaplatíme:</a:t>
            </a:r>
          </a:p>
          <a:p>
            <a:endParaRPr lang="cs-CZ" dirty="0"/>
          </a:p>
          <a:p>
            <a:r>
              <a:rPr lang="cs-CZ" dirty="0"/>
              <a:t>Součet: 110 345 (7)</a:t>
            </a:r>
          </a:p>
          <a:p>
            <a:r>
              <a:rPr lang="cs-CZ" dirty="0"/>
              <a:t>Celkem: 19 388 (10),-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3EB5E-16F1-A501-4241-1146465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AC292-8730-F73F-37C2-F93636D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4B1B-784A-CB56-C519-3F57CA1D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9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D1D9977-41E7-C893-47C4-50E15D28E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99" y="1298546"/>
            <a:ext cx="5114472" cy="46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13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3CA9-071B-76A3-0D26-0EB89BBB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I</a:t>
            </a:r>
            <a:r>
              <a:rPr lang="en-US" dirty="0"/>
              <a:t>I – Pro</a:t>
            </a:r>
            <a:r>
              <a:rPr lang="cs-CZ" dirty="0"/>
              <a:t>č vydělávám?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5241C-AF77-64B7-E54D-881AC9E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Mějme dva stromy A(</a:t>
            </a:r>
            <a:r>
              <a:rPr lang="cs-CZ" i="1" dirty="0"/>
              <a:t>a </a:t>
            </a:r>
            <a:r>
              <a:rPr lang="cs-CZ" dirty="0"/>
              <a:t>) a B(</a:t>
            </a:r>
            <a:r>
              <a:rPr lang="cs-CZ" i="1" dirty="0"/>
              <a:t>b </a:t>
            </a:r>
            <a:r>
              <a:rPr lang="cs-CZ" dirty="0"/>
              <a:t>)</a:t>
            </a:r>
          </a:p>
          <a:p>
            <a:r>
              <a:rPr lang="cs-CZ" i="1" dirty="0"/>
              <a:t>a</a:t>
            </a:r>
            <a:r>
              <a:rPr lang="cs-CZ" dirty="0"/>
              <a:t>  &lt; </a:t>
            </a:r>
            <a:r>
              <a:rPr lang="cs-CZ" i="1" dirty="0"/>
              <a:t>b</a:t>
            </a:r>
          </a:p>
          <a:p>
            <a:endParaRPr lang="cs-CZ" dirty="0"/>
          </a:p>
          <a:p>
            <a:r>
              <a:rPr lang="cs-CZ" dirty="0"/>
              <a:t>Strom A má a větví</a:t>
            </a:r>
          </a:p>
          <a:p>
            <a:r>
              <a:rPr lang="cs-CZ" dirty="0"/>
              <a:t>Každá větev stromu A má </a:t>
            </a:r>
            <a:r>
              <a:rPr lang="cs-CZ" i="1" dirty="0"/>
              <a:t>a </a:t>
            </a:r>
            <a:r>
              <a:rPr lang="cs-CZ" dirty="0"/>
              <a:t> listů</a:t>
            </a:r>
          </a:p>
          <a:p>
            <a:endParaRPr lang="cs-CZ" dirty="0"/>
          </a:p>
          <a:p>
            <a:r>
              <a:rPr lang="cs-CZ" dirty="0"/>
              <a:t>Strom B má b větví</a:t>
            </a:r>
          </a:p>
          <a:p>
            <a:r>
              <a:rPr lang="cs-CZ" dirty="0"/>
              <a:t>Každá větev stromu B má </a:t>
            </a:r>
            <a:r>
              <a:rPr lang="cs-CZ" i="1" dirty="0"/>
              <a:t>b </a:t>
            </a:r>
            <a:r>
              <a:rPr lang="cs-CZ" dirty="0"/>
              <a:t> listů</a:t>
            </a:r>
          </a:p>
          <a:p>
            <a:endParaRPr lang="cs-CZ" dirty="0"/>
          </a:p>
          <a:p>
            <a:r>
              <a:rPr lang="cs-CZ" dirty="0"/>
              <a:t>Který strom má více listů?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3EB5E-16F1-A501-4241-1146465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AC292-8730-F73F-37C2-F93636D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4B1B-784A-CB56-C519-3F57CA1D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1AF1E3-3908-1D1D-5E06-FD6DD3AC7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89820" l="4736" r="89982">
                        <a14:foregroundMark x1="4736" y1="68862" x2="12933" y2="68463"/>
                        <a14:foregroundMark x1="5829" y1="70659" x2="13297" y2="69860"/>
                        <a14:foregroundMark x1="6193" y1="21956" x2="14208" y2="22555"/>
                        <a14:foregroundMark x1="13661" y1="20559" x2="10747" y2="21357"/>
                        <a14:foregroundMark x1="32058" y1="21557" x2="32058" y2="21557"/>
                        <a14:foregroundMark x1="18397" y1="68862" x2="25683" y2="68463"/>
                        <a14:backgroundMark x1="44627" y1="10180" x2="48634" y2="31138"/>
                        <a14:backgroundMark x1="48634" y1="31138" x2="63388" y2="31737"/>
                        <a14:backgroundMark x1="63388" y1="31737" x2="72860" y2="15569"/>
                        <a14:backgroundMark x1="72860" y1="15569" x2="66485" y2="2595"/>
                        <a14:backgroundMark x1="66485" y1="2595" x2="45719" y2="10180"/>
                        <a14:backgroundMark x1="40255" y1="12176" x2="40984" y2="29940"/>
                        <a14:backgroundMark x1="37158" y1="17166" x2="38616" y2="29741"/>
                        <a14:backgroundMark x1="31512" y1="43114" x2="31694" y2="73453"/>
                        <a14:backgroundMark x1="31694" y1="73453" x2="35337" y2="85828"/>
                        <a14:backgroundMark x1="35337" y1="85828" x2="48816" y2="93613"/>
                        <a14:backgroundMark x1="48816" y1="93613" x2="67942" y2="89421"/>
                        <a14:backgroundMark x1="67942" y1="89421" x2="79417" y2="78044"/>
                        <a14:backgroundMark x1="79417" y1="78044" x2="81603" y2="60279"/>
                        <a14:backgroundMark x1="81603" y1="60279" x2="66120" y2="49701"/>
                        <a14:backgroundMark x1="66120" y1="49701" x2="40801" y2="45309"/>
                        <a14:backgroundMark x1="40801" y1="45309" x2="32969" y2="42116"/>
                        <a14:backgroundMark x1="35701" y1="68862" x2="57559" y2="87226"/>
                        <a14:backgroundMark x1="57559" y1="87226" x2="77049" y2="80838"/>
                        <a14:backgroundMark x1="77049" y1="80838" x2="65392" y2="68862"/>
                        <a14:backgroundMark x1="65392" y1="68862" x2="34791" y2="68463"/>
                        <a14:backgroundMark x1="35519" y1="62675" x2="35519" y2="62675"/>
                        <a14:backgroundMark x1="43352" y1="59681" x2="43352" y2="59681"/>
                        <a14:backgroundMark x1="58288" y1="59880" x2="57559" y2="60080"/>
                        <a14:backgroundMark x1="61384" y1="61078" x2="41530" y2="60878"/>
                        <a14:backgroundMark x1="60656" y1="77246" x2="64663" y2="77445"/>
                        <a14:backgroundMark x1="46630" y1="51697" x2="54463" y2="51896"/>
                        <a14:backgroundMark x1="29508" y1="66267" x2="29508" y2="66267"/>
                        <a14:backgroundMark x1="28415" y1="68663" x2="28415" y2="68663"/>
                        <a14:backgroundMark x1="48270" y1="76846" x2="48270" y2="76846"/>
                        <a14:backgroundMark x1="44080" y1="87425" x2="44080" y2="87425"/>
                        <a14:backgroundMark x1="33515" y1="76846" x2="33515" y2="76846"/>
                        <a14:backgroundMark x1="30601" y1="59082" x2="28233" y2="70060"/>
                        <a14:backgroundMark x1="28233" y1="70060" x2="34062" y2="78842"/>
                        <a14:backgroundMark x1="34062" y1="78842" x2="37158" y2="67465"/>
                        <a14:backgroundMark x1="37158" y1="67465" x2="31876" y2="57884"/>
                        <a14:backgroundMark x1="31876" y1="57884" x2="29872" y2="61477"/>
                        <a14:backgroundMark x1="47177" y1="77246" x2="46448" y2="94810"/>
                        <a14:backgroundMark x1="46448" y1="94810" x2="46084" y2="78643"/>
                        <a14:backgroundMark x1="46084" y1="78643" x2="44444" y2="780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0060" y="1209002"/>
            <a:ext cx="5229225" cy="47720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8480EA-4E76-22F9-4C12-CBC94DDC4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89820" l="5464" r="89982">
                        <a14:foregroundMark x1="13479" y1="67265" x2="12750" y2="67465"/>
                        <a14:foregroundMark x1="13115" y1="69062" x2="5464" y2="68463"/>
                        <a14:foregroundMark x1="6375" y1="23353" x2="16211" y2="21158"/>
                        <a14:foregroundMark x1="16211" y1="21158" x2="16211" y2="21158"/>
                        <a14:foregroundMark x1="30237" y1="21956" x2="34791" y2="21956"/>
                        <a14:backgroundMark x1="52459" y1="49701" x2="53188" y2="52695"/>
                        <a14:backgroundMark x1="45355" y1="47904" x2="54098" y2="50299"/>
                        <a14:backgroundMark x1="54098" y1="50299" x2="81785" y2="68663"/>
                        <a14:backgroundMark x1="81785" y1="68663" x2="52823" y2="89421"/>
                        <a14:backgroundMark x1="52823" y1="89421" x2="81239" y2="88423"/>
                        <a14:backgroundMark x1="81239" y1="88423" x2="91985" y2="71257"/>
                        <a14:backgroundMark x1="91985" y1="71257" x2="77049" y2="51098"/>
                        <a14:backgroundMark x1="77049" y1="51098" x2="50273" y2="44112"/>
                        <a14:backgroundMark x1="50273" y1="44112" x2="46084" y2="48104"/>
                        <a14:backgroundMark x1="63934" y1="59082" x2="63934" y2="59082"/>
                        <a14:backgroundMark x1="64117" y1="60479" x2="64117" y2="60479"/>
                        <a14:backgroundMark x1="64299" y1="62076" x2="66667" y2="65669"/>
                        <a14:backgroundMark x1="59381" y1="63273" x2="62842" y2="63273"/>
                        <a14:backgroundMark x1="61566" y1="62475" x2="61566" y2="62475"/>
                        <a14:backgroundMark x1="62113" y1="58683" x2="60474" y2="54890"/>
                        <a14:backgroundMark x1="46630" y1="53892" x2="59016" y2="53293"/>
                        <a14:backgroundMark x1="59016" y1="53293" x2="59927" y2="53293"/>
                        <a14:backgroundMark x1="59214" y1="78245" x2="59745" y2="81238"/>
                        <a14:backgroundMark x1="58470" y1="74052" x2="58843" y2="76156"/>
                        <a14:backgroundMark x1="44809" y1="84232" x2="55009" y2="84830"/>
                        <a14:backgroundMark x1="48998" y1="90020" x2="56648" y2="83633"/>
                        <a14:backgroundMark x1="47177" y1="89022" x2="53916" y2="90818"/>
                        <a14:backgroundMark x1="59199" y1="4990" x2="63388" y2="20958"/>
                        <a14:backgroundMark x1="63388" y1="20958" x2="64481" y2="4990"/>
                        <a14:backgroundMark x1="64481" y1="4990" x2="58652" y2="4790"/>
                        <a14:backgroundMark x1="60838" y1="21756" x2="61749" y2="31737"/>
                        <a14:backgroundMark x1="61749" y1="31737" x2="61020" y2="21756"/>
                        <a14:backgroundMark x1="61020" y1="21756" x2="60291" y2="21756"/>
                        <a14:backgroundMark x1="60109" y1="30739" x2="60109" y2="30739"/>
                        <a14:backgroundMark x1="59199" y1="26148" x2="58106" y2="30339"/>
                        <a14:backgroundMark x1="58288" y1="11377" x2="59563" y2="17365"/>
                        <a14:backgroundMark x1="59199" y1="74052" x2="65756" y2="72655"/>
                        <a14:backgroundMark x1="65574" y1="76647" x2="63388" y2="80040"/>
                        <a14:backgroundMark x1="63206" y1="74052" x2="66667" y2="77645"/>
                        <a14:backgroundMark x1="60474" y1="75250" x2="62477" y2="75250"/>
                        <a14:backgroundMark x1="61202" y1="79641" x2="63024" y2="79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0059" y="1209001"/>
            <a:ext cx="5229225" cy="4772025"/>
          </a:xfrm>
          <a:prstGeom prst="rect">
            <a:avLst/>
          </a:prstGeom>
        </p:spPr>
      </p:pic>
      <p:pic>
        <p:nvPicPr>
          <p:cNvPr id="9" name="Obrázek 8">
            <a:hlinkClick r:id="rId5" action="ppaction://hlinksldjump"/>
            <a:extLst>
              <a:ext uri="{FF2B5EF4-FFF2-40B4-BE49-F238E27FC236}">
                <a16:creationId xmlns:a16="http://schemas.microsoft.com/office/drawing/2014/main" id="{60A46184-BB0C-A56E-577C-20AD99B5A5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1" b="91218" l="4554" r="89982">
                        <a14:foregroundMark x1="10200" y1="19361" x2="8925" y2="20359"/>
                        <a14:foregroundMark x1="4189" y1="69661" x2="13297" y2="71257"/>
                        <a14:foregroundMark x1="13297" y1="71257" x2="4554" y2="69860"/>
                        <a14:foregroundMark x1="10747" y1="68663" x2="5829" y2="68862"/>
                        <a14:foregroundMark x1="6193" y1="23553" x2="6557" y2="22355"/>
                        <a14:foregroundMark x1="8197" y1="21158" x2="9107" y2="21557"/>
                        <a14:foregroundMark x1="7468" y1="22355" x2="15301" y2="21756"/>
                        <a14:foregroundMark x1="14026" y1="20559" x2="14390" y2="22156"/>
                        <a14:foregroundMark x1="27140" y1="22355" x2="34426" y2="22156"/>
                        <a14:foregroundMark x1="64845" y1="24551" x2="64845" y2="24551"/>
                        <a14:foregroundMark x1="52823" y1="91218" x2="52823" y2="91218"/>
                        <a14:foregroundMark x1="46266" y1="91218" x2="46266" y2="91218"/>
                        <a14:foregroundMark x1="13661" y1="67265" x2="11111" y2="67665"/>
                        <a14:foregroundMark x1="6011" y1="66068" x2="5282" y2="716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0058" y="1209000"/>
            <a:ext cx="52292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11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3CA9-071B-76A3-0D26-0EB89BBB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III – </a:t>
            </a:r>
            <a:r>
              <a:rPr lang="cs-CZ" dirty="0" err="1"/>
              <a:t>Cuir</a:t>
            </a:r>
            <a:r>
              <a:rPr lang="en-US" dirty="0"/>
              <a:t>’</a:t>
            </a:r>
            <a:r>
              <a:rPr lang="en-US" dirty="0" err="1"/>
              <a:t>Cuir</a:t>
            </a:r>
            <a:r>
              <a:rPr lang="cs-CZ" dirty="0" err="1"/>
              <a:t>ři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5241C-AF77-64B7-E54D-881AC9E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Teleport na měsíc: A0,-</a:t>
            </a:r>
          </a:p>
          <a:p>
            <a:r>
              <a:rPr lang="cs-CZ" dirty="0"/>
              <a:t>Plavba po plynném obru: 5E,-</a:t>
            </a:r>
          </a:p>
          <a:p>
            <a:r>
              <a:rPr lang="cs-CZ" dirty="0"/>
              <a:t>Cesta do jádra planety: FF,-</a:t>
            </a:r>
          </a:p>
          <a:p>
            <a:r>
              <a:rPr lang="cs-CZ" dirty="0"/>
              <a:t>Cesta na horizont událostí: 200,-</a:t>
            </a:r>
          </a:p>
          <a:p>
            <a:endParaRPr lang="cs-CZ" dirty="0"/>
          </a:p>
          <a:p>
            <a:r>
              <a:rPr lang="cs-CZ" dirty="0"/>
              <a:t>Zaplatíme: 500 (10),-</a:t>
            </a:r>
          </a:p>
          <a:p>
            <a:endParaRPr lang="cs-CZ" dirty="0"/>
          </a:p>
          <a:p>
            <a:r>
              <a:rPr lang="cs-CZ" dirty="0"/>
              <a:t>Vyžadováno: 521 (10),-</a:t>
            </a:r>
          </a:p>
          <a:p>
            <a:pPr lvl="1"/>
            <a:r>
              <a:rPr lang="cs-CZ" dirty="0"/>
              <a:t>Součet: 3FD (16),-</a:t>
            </a:r>
          </a:p>
          <a:p>
            <a:pPr lvl="1"/>
            <a:r>
              <a:rPr lang="cs-CZ" dirty="0"/>
              <a:t>Celkem: 1 021 (10),-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3EB5E-16F1-A501-4241-1146465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AC292-8730-F73F-37C2-F93636D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4B1B-784A-CB56-C519-3F57CA1D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11</a:t>
            </a:r>
          </a:p>
        </p:txBody>
      </p:sp>
      <p:pic>
        <p:nvPicPr>
          <p:cNvPr id="8" name="Obrázek 7">
            <a:hlinkClick r:id="rId3" action="ppaction://hlinksldjump"/>
            <a:extLst>
              <a:ext uri="{FF2B5EF4-FFF2-40B4-BE49-F238E27FC236}">
                <a16:creationId xmlns:a16="http://schemas.microsoft.com/office/drawing/2014/main" id="{E0C80E89-12FF-B842-4265-37EB21EE9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9820" l="9836" r="92532">
                        <a14:foregroundMark x1="42805" y1="62675" x2="42805" y2="62675"/>
                        <a14:foregroundMark x1="46448" y1="66467" x2="46448" y2="66467"/>
                        <a14:foregroundMark x1="49909" y1="66467" x2="49909" y2="66467"/>
                        <a14:foregroundMark x1="54463" y1="66467" x2="54463" y2="66467"/>
                        <a14:foregroundMark x1="48634" y1="41717" x2="57013" y2="40918"/>
                        <a14:foregroundMark x1="17851" y1="43114" x2="17851" y2="43114"/>
                        <a14:foregroundMark x1="16029" y1="60679" x2="16029" y2="60679"/>
                        <a14:foregroundMark x1="13479" y1="62475" x2="13479" y2="62475"/>
                        <a14:foregroundMark x1="43716" y1="62076" x2="43716" y2="62076"/>
                        <a14:foregroundMark x1="89982" y1="56088" x2="92532" y2="57086"/>
                        <a14:foregroundMark x1="89435" y1="62275" x2="89435" y2="622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2574" y="1329074"/>
            <a:ext cx="52292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9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3CA9-071B-76A3-0D26-0EB89BBB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III – </a:t>
            </a:r>
            <a:r>
              <a:rPr lang="cs-CZ" dirty="0" err="1"/>
              <a:t>Cuir</a:t>
            </a:r>
            <a:r>
              <a:rPr lang="en-US" dirty="0"/>
              <a:t>’</a:t>
            </a:r>
            <a:r>
              <a:rPr lang="en-US" dirty="0" err="1"/>
              <a:t>Cuir</a:t>
            </a:r>
            <a:r>
              <a:rPr lang="cs-CZ" dirty="0" err="1"/>
              <a:t>ři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5241C-AF77-64B7-E54D-881AC9E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Teleport na měsíc: A0,-</a:t>
            </a:r>
          </a:p>
          <a:p>
            <a:r>
              <a:rPr lang="cs-CZ" dirty="0"/>
              <a:t>Plavba po plynném obru: 5E,-</a:t>
            </a:r>
          </a:p>
          <a:p>
            <a:r>
              <a:rPr lang="cs-CZ" dirty="0"/>
              <a:t>Cesta do jádra planety: FF,-</a:t>
            </a:r>
          </a:p>
          <a:p>
            <a:r>
              <a:rPr lang="cs-CZ" dirty="0"/>
              <a:t>Cesta na horizont událostí: 200,-</a:t>
            </a:r>
          </a:p>
          <a:p>
            <a:endParaRPr lang="cs-CZ" dirty="0"/>
          </a:p>
          <a:p>
            <a:r>
              <a:rPr lang="cs-CZ" dirty="0"/>
              <a:t>Zaplatíme:</a:t>
            </a:r>
          </a:p>
          <a:p>
            <a:endParaRPr lang="cs-CZ" dirty="0"/>
          </a:p>
          <a:p>
            <a:r>
              <a:rPr lang="cs-CZ" dirty="0"/>
              <a:t>Součet: 3FD (16),-</a:t>
            </a:r>
          </a:p>
          <a:p>
            <a:r>
              <a:rPr lang="cs-CZ" dirty="0"/>
              <a:t>Celkem: 1 021 (10),-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3EB5E-16F1-A501-4241-1146465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AC292-8730-F73F-37C2-F93636D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4B1B-784A-CB56-C519-3F57CA1D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11</a:t>
            </a:r>
          </a:p>
        </p:txBody>
      </p:sp>
      <p:pic>
        <p:nvPicPr>
          <p:cNvPr id="8" name="Obrázek 7">
            <a:hlinkClick r:id="rId3" action="ppaction://hlinksldjump"/>
            <a:extLst>
              <a:ext uri="{FF2B5EF4-FFF2-40B4-BE49-F238E27FC236}">
                <a16:creationId xmlns:a16="http://schemas.microsoft.com/office/drawing/2014/main" id="{E0C80E89-12FF-B842-4265-37EB21EE9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9820" l="9836" r="92532">
                        <a14:foregroundMark x1="42805" y1="62675" x2="42805" y2="62675"/>
                        <a14:foregroundMark x1="46448" y1="66467" x2="46448" y2="66467"/>
                        <a14:foregroundMark x1="49909" y1="66467" x2="49909" y2="66467"/>
                        <a14:foregroundMark x1="54463" y1="66467" x2="54463" y2="66467"/>
                        <a14:foregroundMark x1="48634" y1="41717" x2="57013" y2="40918"/>
                        <a14:foregroundMark x1="17851" y1="43114" x2="17851" y2="43114"/>
                        <a14:foregroundMark x1="16029" y1="60679" x2="16029" y2="60679"/>
                        <a14:foregroundMark x1="13479" y1="62475" x2="13479" y2="62475"/>
                        <a14:foregroundMark x1="43716" y1="62076" x2="43716" y2="62076"/>
                        <a14:foregroundMark x1="89982" y1="56088" x2="92532" y2="57086"/>
                        <a14:foregroundMark x1="89435" y1="62275" x2="89435" y2="622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2574" y="1329074"/>
            <a:ext cx="52292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75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3CA9-071B-76A3-0D26-0EB89BBB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I</a:t>
            </a:r>
            <a:r>
              <a:rPr lang="en-US" dirty="0"/>
              <a:t>II – </a:t>
            </a:r>
            <a:r>
              <a:rPr lang="en-US" dirty="0" err="1"/>
              <a:t>Ehn</a:t>
            </a:r>
            <a:r>
              <a:rPr lang="en-US" dirty="0"/>
              <a:t>’</a:t>
            </a:r>
            <a:r>
              <a:rPr lang="cs-CZ" dirty="0" err="1"/>
              <a:t>Resolité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5241C-AF77-64B7-E54D-881AC9E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Raketa: 100 000,-</a:t>
            </a:r>
          </a:p>
          <a:p>
            <a:r>
              <a:rPr lang="cs-CZ" dirty="0"/>
              <a:t>Robot navigátor: 20 000,-</a:t>
            </a:r>
          </a:p>
          <a:p>
            <a:r>
              <a:rPr lang="cs-CZ" dirty="0"/>
              <a:t>Palivo: A 000,-</a:t>
            </a:r>
          </a:p>
          <a:p>
            <a:r>
              <a:rPr lang="cs-CZ" dirty="0"/>
              <a:t>Potraviny: HNN,-</a:t>
            </a:r>
          </a:p>
          <a:p>
            <a:endParaRPr lang="cs-CZ" dirty="0"/>
          </a:p>
          <a:p>
            <a:r>
              <a:rPr lang="cs-CZ" dirty="0"/>
              <a:t>Zaplatíme: 12 800 000 (10),-</a:t>
            </a:r>
          </a:p>
          <a:p>
            <a:endParaRPr lang="cs-CZ" dirty="0"/>
          </a:p>
          <a:p>
            <a:r>
              <a:rPr lang="cs-CZ" dirty="0"/>
              <a:t>Vráceno: 4 025 217 (10),-</a:t>
            </a:r>
          </a:p>
          <a:p>
            <a:pPr lvl="1"/>
            <a:r>
              <a:rPr lang="cs-CZ" dirty="0"/>
              <a:t>Součet: 12A HNN (18),-</a:t>
            </a:r>
          </a:p>
          <a:p>
            <a:pPr lvl="1"/>
            <a:r>
              <a:rPr lang="cs-CZ" dirty="0"/>
              <a:t>Celkem: 8 774 783 (10),-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3EB5E-16F1-A501-4241-1146465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AC292-8730-F73F-37C2-F93636D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4B1B-784A-CB56-C519-3F57CA1D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12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8D4099C-D149-A3A3-7343-A9D66B4FF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1" b="89621" l="7650" r="89982">
                        <a14:foregroundMark x1="9107" y1="41517" x2="9107" y2="41517"/>
                        <a14:foregroundMark x1="8379" y1="49301" x2="8379" y2="49301"/>
                        <a14:foregroundMark x1="7650" y1="41717" x2="7650" y2="41717"/>
                        <a14:foregroundMark x1="49180" y1="49900" x2="48634" y2="47505"/>
                        <a14:foregroundMark x1="50638" y1="48503" x2="48270" y2="46307"/>
                        <a14:foregroundMark x1="48998" y1="45908" x2="48816" y2="52495"/>
                        <a14:foregroundMark x1="47177" y1="45908" x2="47541" y2="53293"/>
                        <a14:foregroundMark x1="46084" y1="45509" x2="45173" y2="55689"/>
                        <a14:foregroundMark x1="45173" y1="55689" x2="45537" y2="5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0060" y="1042987"/>
            <a:ext cx="52292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98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3CA9-071B-76A3-0D26-0EB89BBB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I</a:t>
            </a:r>
            <a:r>
              <a:rPr lang="en-US" dirty="0"/>
              <a:t>II – </a:t>
            </a:r>
            <a:r>
              <a:rPr lang="en-US" dirty="0" err="1"/>
              <a:t>Ehn</a:t>
            </a:r>
            <a:r>
              <a:rPr lang="en-US" dirty="0"/>
              <a:t>’</a:t>
            </a:r>
            <a:r>
              <a:rPr lang="cs-CZ" dirty="0" err="1"/>
              <a:t>Resolité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5241C-AF77-64B7-E54D-881AC9E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Raketa: 100 000,-</a:t>
            </a:r>
          </a:p>
          <a:p>
            <a:r>
              <a:rPr lang="cs-CZ" dirty="0"/>
              <a:t>Robot navigátor: 20 000,-</a:t>
            </a:r>
          </a:p>
          <a:p>
            <a:r>
              <a:rPr lang="cs-CZ" dirty="0"/>
              <a:t>Palivo: A 000,-</a:t>
            </a:r>
          </a:p>
          <a:p>
            <a:r>
              <a:rPr lang="cs-CZ" dirty="0"/>
              <a:t>Potraviny: HNN,-</a:t>
            </a:r>
          </a:p>
          <a:p>
            <a:endParaRPr lang="cs-CZ" dirty="0"/>
          </a:p>
          <a:p>
            <a:r>
              <a:rPr lang="cs-CZ" dirty="0"/>
              <a:t>Zaplatíme:</a:t>
            </a:r>
          </a:p>
          <a:p>
            <a:endParaRPr lang="cs-CZ" dirty="0"/>
          </a:p>
          <a:p>
            <a:r>
              <a:rPr lang="cs-CZ" dirty="0"/>
              <a:t>Součet: 12A HNN (18),-</a:t>
            </a:r>
          </a:p>
          <a:p>
            <a:r>
              <a:rPr lang="cs-CZ" dirty="0"/>
              <a:t>Celkem: 8 774 783 (10),-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3EB5E-16F1-A501-4241-1146465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AC292-8730-F73F-37C2-F93636D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4B1B-784A-CB56-C519-3F57CA1D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12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8D4099C-D149-A3A3-7343-A9D66B4FF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1" b="89621" l="7650" r="89982">
                        <a14:foregroundMark x1="9107" y1="41517" x2="9107" y2="41517"/>
                        <a14:foregroundMark x1="8379" y1="49301" x2="8379" y2="49301"/>
                        <a14:foregroundMark x1="7650" y1="41717" x2="7650" y2="41717"/>
                        <a14:foregroundMark x1="49180" y1="49900" x2="48634" y2="47505"/>
                        <a14:foregroundMark x1="50638" y1="48503" x2="48270" y2="46307"/>
                        <a14:foregroundMark x1="48998" y1="45908" x2="48816" y2="52495"/>
                        <a14:foregroundMark x1="47177" y1="45908" x2="47541" y2="53293"/>
                        <a14:foregroundMark x1="46084" y1="45509" x2="45173" y2="55689"/>
                        <a14:foregroundMark x1="45173" y1="55689" x2="45537" y2="5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0060" y="1042987"/>
            <a:ext cx="52292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58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3CA9-071B-76A3-0D26-0EB89BBB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III – Jak převádět?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5241C-AF77-64B7-E54D-881AC9E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Jednociferná čísla mají hodnotu své cifry</a:t>
            </a:r>
          </a:p>
          <a:p>
            <a:endParaRPr lang="cs-CZ" sz="1200" dirty="0"/>
          </a:p>
          <a:p>
            <a:r>
              <a:rPr lang="cs-CZ" sz="2400" dirty="0"/>
              <a:t>Druhý řád značí počet dokončených cyklů prvního</a:t>
            </a:r>
          </a:p>
          <a:p>
            <a:r>
              <a:rPr lang="cs-CZ" sz="2400" dirty="0"/>
              <a:t>Dvojciferná čísla mají hodnotu své poslední cifry plus součin první cifry a základu</a:t>
            </a:r>
          </a:p>
          <a:p>
            <a:endParaRPr lang="cs-CZ" sz="1200" dirty="0"/>
          </a:p>
          <a:p>
            <a:r>
              <a:rPr lang="cs-CZ" sz="2400" dirty="0"/>
              <a:t>Vyšší řády značí počet cyklů jiných řádů, tudíž jejich mocniny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3EB5E-16F1-A501-4241-1146465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AC292-8730-F73F-37C2-F93636D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4B1B-784A-CB56-C519-3F57CA1D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13</a:t>
            </a:r>
          </a:p>
        </p:txBody>
      </p:sp>
      <p:pic>
        <p:nvPicPr>
          <p:cNvPr id="1026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ABC02264-9684-CABE-E79E-95FE59ACD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61" y="4661752"/>
            <a:ext cx="4246078" cy="18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388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3CA9-071B-76A3-0D26-0EB89BBB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IV – </a:t>
            </a:r>
            <a:r>
              <a:rPr lang="cs-CZ" dirty="0" err="1"/>
              <a:t>Ehn</a:t>
            </a:r>
            <a:r>
              <a:rPr lang="en-US" dirty="0"/>
              <a:t>’</a:t>
            </a:r>
            <a:r>
              <a:rPr lang="en-US" dirty="0" err="1"/>
              <a:t>Soleni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5241C-AF77-64B7-E54D-881AC9E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Turistův počtář: 111 000,-</a:t>
            </a:r>
          </a:p>
          <a:p>
            <a:endParaRPr lang="cs-CZ" dirty="0"/>
          </a:p>
          <a:p>
            <a:r>
              <a:rPr lang="cs-CZ" dirty="0"/>
              <a:t>Zaplaceno: 56 (10),-</a:t>
            </a:r>
          </a:p>
          <a:p>
            <a:r>
              <a:rPr lang="cs-CZ" dirty="0"/>
              <a:t>Vyžadováno: 295 (10),-</a:t>
            </a:r>
          </a:p>
          <a:p>
            <a:pPr lvl="1"/>
            <a:r>
              <a:rPr lang="cs-CZ" dirty="0"/>
              <a:t>Celkem: 351 (10),-</a:t>
            </a:r>
          </a:p>
          <a:p>
            <a:endParaRPr lang="cs-CZ" dirty="0"/>
          </a:p>
          <a:p>
            <a:r>
              <a:rPr lang="cs-CZ" dirty="0"/>
              <a:t>111 000 (3) ~ sudé?</a:t>
            </a:r>
          </a:p>
          <a:p>
            <a:r>
              <a:rPr lang="cs-CZ" dirty="0"/>
              <a:t>351 (10) ~ liché?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3EB5E-16F1-A501-4241-1146465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AC292-8730-F73F-37C2-F93636D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4B1B-784A-CB56-C519-3F57CA1D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4EA70C7-736B-6B9F-7E2F-A16C6B1E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114" y="1449147"/>
            <a:ext cx="5229225" cy="47720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16B8891-9E1A-298D-1A50-59CC74F35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114" y="1449147"/>
            <a:ext cx="52292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4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3CA9-071B-76A3-0D26-0EB89BBB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I</a:t>
            </a:r>
            <a:r>
              <a:rPr lang="en-US" dirty="0"/>
              <a:t>V – </a:t>
            </a:r>
            <a:r>
              <a:rPr lang="en-US" dirty="0" err="1"/>
              <a:t>Ehn’Etadi</a:t>
            </a:r>
            <a:r>
              <a:rPr lang="cs-CZ" dirty="0"/>
              <a:t>té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5241C-AF77-64B7-E54D-881AC9E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Magnetka: 20,-</a:t>
            </a:r>
          </a:p>
          <a:p>
            <a:r>
              <a:rPr lang="cs-CZ" dirty="0"/>
              <a:t>Sněhová koule: 3GG,-</a:t>
            </a:r>
          </a:p>
          <a:p>
            <a:r>
              <a:rPr lang="cs-CZ" dirty="0"/>
              <a:t>Plyšák: 13J,-</a:t>
            </a:r>
          </a:p>
          <a:p>
            <a:endParaRPr lang="cs-CZ" dirty="0"/>
          </a:p>
          <a:p>
            <a:r>
              <a:rPr lang="cs-CZ" dirty="0"/>
              <a:t>Součet: 51E (21),-</a:t>
            </a:r>
          </a:p>
          <a:p>
            <a:r>
              <a:rPr lang="cs-CZ" dirty="0"/>
              <a:t>Celkem: 2 240 (10),-</a:t>
            </a:r>
          </a:p>
          <a:p>
            <a:endParaRPr lang="cs-CZ" dirty="0"/>
          </a:p>
          <a:p>
            <a:r>
              <a:rPr lang="cs-CZ" dirty="0"/>
              <a:t>51E</a:t>
            </a:r>
            <a:r>
              <a:rPr lang="en-US" dirty="0"/>
              <a:t> (21)</a:t>
            </a:r>
            <a:r>
              <a:rPr lang="cs-CZ" dirty="0"/>
              <a:t> </a:t>
            </a:r>
            <a:r>
              <a:rPr lang="en-US" dirty="0"/>
              <a:t>~ </a:t>
            </a:r>
            <a:r>
              <a:rPr lang="cs-CZ" dirty="0"/>
              <a:t>nedělitelné deseti?</a:t>
            </a:r>
            <a:endParaRPr lang="en-US" dirty="0"/>
          </a:p>
          <a:p>
            <a:r>
              <a:rPr lang="en-US" dirty="0"/>
              <a:t>2 240 (10) ~</a:t>
            </a:r>
            <a:r>
              <a:rPr lang="cs-CZ" dirty="0"/>
              <a:t> násobek deseti?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3EB5E-16F1-A501-4241-1146465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AC292-8730-F73F-37C2-F93636D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4B1B-784A-CB56-C519-3F57CA1D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CE597FF-6D01-5706-D4A9-D155119E6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8696" r="90435">
                        <a14:foregroundMark x1="9130" y1="41368" x2="9130" y2="41368"/>
                        <a14:foregroundMark x1="90435" y1="43974" x2="90435" y2="43974"/>
                        <a14:foregroundMark x1="29348" y1="90228" x2="29348" y2="90228"/>
                        <a14:foregroundMark x1="34130" y1="90554" x2="34130" y2="905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8693" y="1687270"/>
            <a:ext cx="5210499" cy="34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73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/>
          <a:lstStyle/>
          <a:p>
            <a:r>
              <a:rPr lang="cs-CZ" dirty="0"/>
              <a:t>Číselné soustavy</a:t>
            </a:r>
          </a:p>
          <a:p>
            <a:r>
              <a:rPr lang="cs-CZ" dirty="0"/>
              <a:t>Obchodní zákoník</a:t>
            </a:r>
          </a:p>
          <a:p>
            <a:endParaRPr lang="cs-CZ" dirty="0"/>
          </a:p>
          <a:p>
            <a:r>
              <a:rPr lang="cs-CZ" dirty="0"/>
              <a:t>Počítáme I</a:t>
            </a:r>
          </a:p>
          <a:p>
            <a:r>
              <a:rPr lang="cs-CZ" dirty="0"/>
              <a:t>Počítáme II</a:t>
            </a:r>
          </a:p>
          <a:p>
            <a:r>
              <a:rPr lang="cs-CZ" dirty="0"/>
              <a:t>Počítáme III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5E50FE-65A4-4224-88F5-7D6C28F1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E33D88-1F66-469E-9D48-A827558D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DA85CF-44BE-41F6-B822-095710DE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6F7A476-241D-00EA-17DA-AD457EAF0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060" y="1524000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5405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3CA9-071B-76A3-0D26-0EB89BBB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IV – Znaky dělitelnosti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5241C-AF77-64B7-E54D-881AC9E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Parita</a:t>
            </a:r>
          </a:p>
          <a:p>
            <a:pPr lvl="1"/>
            <a:r>
              <a:rPr lang="cs-CZ" dirty="0"/>
              <a:t>Liché × liché = liché</a:t>
            </a:r>
          </a:p>
          <a:p>
            <a:pPr lvl="1"/>
            <a:r>
              <a:rPr lang="cs-CZ" dirty="0"/>
              <a:t>Sudé × něco = sudé</a:t>
            </a:r>
          </a:p>
          <a:p>
            <a:pPr lvl="1"/>
            <a:endParaRPr lang="cs-CZ" sz="500" dirty="0"/>
          </a:p>
          <a:p>
            <a:r>
              <a:rPr lang="cs-CZ" dirty="0"/>
              <a:t>Konec čísla</a:t>
            </a:r>
          </a:p>
          <a:p>
            <a:pPr lvl="1"/>
            <a:r>
              <a:rPr lang="cs-CZ" dirty="0"/>
              <a:t>Perioda (a </a:t>
            </a:r>
            <a:r>
              <a:rPr lang="cs-CZ" dirty="0" err="1"/>
              <a:t>subperioda</a:t>
            </a:r>
            <a:r>
              <a:rPr lang="cs-CZ" dirty="0"/>
              <a:t>) </a:t>
            </a:r>
            <a:r>
              <a:rPr lang="cs-CZ" dirty="0" err="1"/>
              <a:t>c.c</a:t>
            </a:r>
            <a:r>
              <a:rPr lang="cs-CZ" dirty="0"/>
              <a:t>.</a:t>
            </a:r>
          </a:p>
          <a:p>
            <a:pPr lvl="1"/>
            <a:endParaRPr lang="cs-CZ" sz="500" dirty="0"/>
          </a:p>
          <a:p>
            <a:r>
              <a:rPr lang="cs-CZ" dirty="0"/>
              <a:t>Ciferný součet</a:t>
            </a:r>
          </a:p>
          <a:p>
            <a:pPr lvl="1"/>
            <a:r>
              <a:rPr lang="el-GR" dirty="0"/>
              <a:t>Ω</a:t>
            </a:r>
            <a:r>
              <a:rPr lang="cs-CZ" dirty="0"/>
              <a:t> a její </a:t>
            </a:r>
            <a:r>
              <a:rPr lang="cs-CZ" dirty="0" err="1"/>
              <a:t>dělitelé</a:t>
            </a:r>
            <a:endParaRPr lang="cs-CZ" dirty="0"/>
          </a:p>
          <a:p>
            <a:pPr lvl="1"/>
            <a:endParaRPr lang="cs-CZ" sz="500" dirty="0"/>
          </a:p>
          <a:p>
            <a:r>
              <a:rPr lang="cs-CZ" dirty="0"/>
              <a:t>Rozklad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3EB5E-16F1-A501-4241-1146465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AC292-8730-F73F-37C2-F93636D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4B1B-784A-CB56-C519-3F57CA1D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6396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765800" cy="4395548"/>
          </a:xfrm>
        </p:spPr>
        <p:txBody>
          <a:bodyPr>
            <a:normAutofit/>
          </a:bodyPr>
          <a:lstStyle/>
          <a:p>
            <a:r>
              <a:rPr lang="cs-CZ" sz="3200" dirty="0"/>
              <a:t>ABC (13) = ?</a:t>
            </a:r>
          </a:p>
          <a:p>
            <a:pPr lvl="1"/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… C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12</a:t>
            </a:r>
            <a:endParaRPr lang="cs-CZ" sz="2800" b="1" dirty="0"/>
          </a:p>
          <a:p>
            <a:pPr lvl="1"/>
            <a:endParaRPr lang="cs-CZ" sz="2800" dirty="0"/>
          </a:p>
          <a:p>
            <a:pPr marL="457200" lvl="1" indent="0">
              <a:buNone/>
            </a:pPr>
            <a:r>
              <a:rPr lang="cs-CZ" sz="2800" dirty="0"/>
              <a:t>= 10 * (12+1)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³¯¹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457200" lvl="1" indent="0">
              <a:buNone/>
            </a:pPr>
            <a:r>
              <a:rPr lang="cs-CZ" sz="2800" dirty="0"/>
              <a:t>+ 11 * 13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¹</a:t>
            </a:r>
            <a:r>
              <a:rPr lang="cs-CZ" sz="2800" dirty="0"/>
              <a:t> +</a:t>
            </a:r>
          </a:p>
          <a:p>
            <a:pPr marL="457200" lvl="1" indent="0">
              <a:buNone/>
            </a:pPr>
            <a:r>
              <a:rPr lang="cs-CZ" sz="2800" dirty="0"/>
              <a:t>+ 12 * 13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°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marL="457200" lvl="1" indent="0">
              <a:buNone/>
            </a:pP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= 1845</a:t>
            </a:r>
            <a:endParaRPr lang="cs-CZ" sz="2800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85379"/>
              </p:ext>
            </p:extLst>
          </p:nvPr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152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765800" cy="4395548"/>
          </a:xfrm>
        </p:spPr>
        <p:txBody>
          <a:bodyPr>
            <a:normAutofit/>
          </a:bodyPr>
          <a:lstStyle/>
          <a:p>
            <a:r>
              <a:rPr lang="cs-CZ" sz="3200" dirty="0"/>
              <a:t>6CHD (18) = ?</a:t>
            </a:r>
          </a:p>
          <a:p>
            <a:endParaRPr lang="cs-CZ" sz="3200" dirty="0"/>
          </a:p>
          <a:p>
            <a:r>
              <a:rPr lang="cs-CZ" sz="3200" dirty="0"/>
              <a:t>M4F1N (24) = ?</a:t>
            </a:r>
          </a:p>
          <a:p>
            <a:endParaRPr lang="cs-CZ" sz="3200" dirty="0"/>
          </a:p>
          <a:p>
            <a:r>
              <a:rPr lang="cs-CZ" sz="3200" dirty="0"/>
              <a:t>2023 (4) = ?</a:t>
            </a:r>
          </a:p>
          <a:p>
            <a:endParaRPr lang="cs-CZ" sz="3200" dirty="0"/>
          </a:p>
          <a:p>
            <a:r>
              <a:rPr lang="cs-CZ" sz="3200" dirty="0"/>
              <a:t>P0CT4R (30) = 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/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hlinkClick r:id="rId5" action="ppaction://hlinksldjump"/>
            <a:extLst>
              <a:ext uri="{FF2B5EF4-FFF2-40B4-BE49-F238E27FC236}">
                <a16:creationId xmlns:a16="http://schemas.microsoft.com/office/drawing/2014/main" id="{98929606-47E5-F26D-3CE0-AFA0768E585C}"/>
              </a:ext>
            </a:extLst>
          </p:cNvPr>
          <p:cNvSpPr/>
          <p:nvPr/>
        </p:nvSpPr>
        <p:spPr>
          <a:xfrm>
            <a:off x="6319520" y="1825624"/>
            <a:ext cx="3009207" cy="557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hlinkClick r:id="rId6" action="ppaction://hlinksldjump"/>
            <a:extLst>
              <a:ext uri="{FF2B5EF4-FFF2-40B4-BE49-F238E27FC236}">
                <a16:creationId xmlns:a16="http://schemas.microsoft.com/office/drawing/2014/main" id="{78A9D002-D787-3065-5608-2CE98C2E07D6}"/>
              </a:ext>
            </a:extLst>
          </p:cNvPr>
          <p:cNvSpPr/>
          <p:nvPr/>
        </p:nvSpPr>
        <p:spPr>
          <a:xfrm>
            <a:off x="6319520" y="2900516"/>
            <a:ext cx="3109615" cy="557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hlinkClick r:id="rId7" action="ppaction://hlinksldjump"/>
            <a:extLst>
              <a:ext uri="{FF2B5EF4-FFF2-40B4-BE49-F238E27FC236}">
                <a16:creationId xmlns:a16="http://schemas.microsoft.com/office/drawing/2014/main" id="{7BC3A4D0-53E5-471B-45E9-A48D42C41F29}"/>
              </a:ext>
            </a:extLst>
          </p:cNvPr>
          <p:cNvSpPr/>
          <p:nvPr/>
        </p:nvSpPr>
        <p:spPr>
          <a:xfrm>
            <a:off x="6319520" y="4119716"/>
            <a:ext cx="2382028" cy="484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hlinkClick r:id="rId8" action="ppaction://hlinksldjump"/>
            <a:extLst>
              <a:ext uri="{FF2B5EF4-FFF2-40B4-BE49-F238E27FC236}">
                <a16:creationId xmlns:a16="http://schemas.microsoft.com/office/drawing/2014/main" id="{AC152388-697D-48DA-0ADC-49ADA42E6F8E}"/>
              </a:ext>
            </a:extLst>
          </p:cNvPr>
          <p:cNvSpPr/>
          <p:nvPr/>
        </p:nvSpPr>
        <p:spPr>
          <a:xfrm>
            <a:off x="6319520" y="5211590"/>
            <a:ext cx="3109615" cy="484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765800" cy="4395548"/>
          </a:xfrm>
        </p:spPr>
        <p:txBody>
          <a:bodyPr>
            <a:normAutofit/>
          </a:bodyPr>
          <a:lstStyle/>
          <a:p>
            <a:r>
              <a:rPr lang="cs-CZ" sz="3200" dirty="0"/>
              <a:t>6CHD</a:t>
            </a:r>
            <a:r>
              <a:rPr lang="en-US" sz="3200" dirty="0"/>
              <a:t> </a:t>
            </a:r>
            <a:r>
              <a:rPr lang="cs-CZ" sz="3200" dirty="0"/>
              <a:t>(18) = 39 199 (10)</a:t>
            </a:r>
          </a:p>
          <a:p>
            <a:endParaRPr lang="cs-CZ" sz="3200" dirty="0"/>
          </a:p>
          <a:p>
            <a:r>
              <a:rPr lang="cs-CZ" sz="3200" dirty="0"/>
              <a:t>M4F1N (24) = ?</a:t>
            </a:r>
          </a:p>
          <a:p>
            <a:endParaRPr lang="cs-CZ" sz="3200" dirty="0"/>
          </a:p>
          <a:p>
            <a:r>
              <a:rPr lang="cs-CZ" sz="3200" dirty="0"/>
              <a:t>2023 (4) = ?</a:t>
            </a:r>
          </a:p>
          <a:p>
            <a:endParaRPr lang="cs-CZ" sz="3200" dirty="0"/>
          </a:p>
          <a:p>
            <a:r>
              <a:rPr lang="cs-CZ" sz="3200" dirty="0"/>
              <a:t>P0CT4R (30) = ?</a:t>
            </a:r>
          </a:p>
          <a:p>
            <a:endParaRPr lang="cs-CZ" sz="3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/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hlinkClick r:id="rId5" action="ppaction://hlinksldjump"/>
            <a:extLst>
              <a:ext uri="{FF2B5EF4-FFF2-40B4-BE49-F238E27FC236}">
                <a16:creationId xmlns:a16="http://schemas.microsoft.com/office/drawing/2014/main" id="{A4737585-D89F-1663-EB6D-AF848E68548E}"/>
              </a:ext>
            </a:extLst>
          </p:cNvPr>
          <p:cNvSpPr/>
          <p:nvPr/>
        </p:nvSpPr>
        <p:spPr>
          <a:xfrm>
            <a:off x="6319520" y="2930013"/>
            <a:ext cx="3050622" cy="498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hlinkClick r:id="rId6" action="ppaction://hlinksldjump"/>
            <a:extLst>
              <a:ext uri="{FF2B5EF4-FFF2-40B4-BE49-F238E27FC236}">
                <a16:creationId xmlns:a16="http://schemas.microsoft.com/office/drawing/2014/main" id="{51789D5D-36AB-1C4E-1F92-D0588592B65D}"/>
              </a:ext>
            </a:extLst>
          </p:cNvPr>
          <p:cNvSpPr/>
          <p:nvPr/>
        </p:nvSpPr>
        <p:spPr>
          <a:xfrm>
            <a:off x="6319520" y="4050890"/>
            <a:ext cx="2411525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hlinkClick r:id="rId7" action="ppaction://hlinksldjump"/>
            <a:extLst>
              <a:ext uri="{FF2B5EF4-FFF2-40B4-BE49-F238E27FC236}">
                <a16:creationId xmlns:a16="http://schemas.microsoft.com/office/drawing/2014/main" id="{7D83AC33-F8A6-3387-C867-CEA40192D7D3}"/>
              </a:ext>
            </a:extLst>
          </p:cNvPr>
          <p:cNvSpPr/>
          <p:nvPr/>
        </p:nvSpPr>
        <p:spPr>
          <a:xfrm>
            <a:off x="6319520" y="5136031"/>
            <a:ext cx="3139112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765800" cy="4395548"/>
          </a:xfrm>
        </p:spPr>
        <p:txBody>
          <a:bodyPr>
            <a:normAutofit/>
          </a:bodyPr>
          <a:lstStyle/>
          <a:p>
            <a:r>
              <a:rPr lang="cs-CZ" sz="3200" dirty="0"/>
              <a:t>6CHD</a:t>
            </a:r>
            <a:r>
              <a:rPr lang="en-US" sz="3200" dirty="0"/>
              <a:t> </a:t>
            </a:r>
            <a:r>
              <a:rPr lang="cs-CZ" sz="3200" dirty="0"/>
              <a:t>(18) = ?</a:t>
            </a:r>
          </a:p>
          <a:p>
            <a:endParaRPr lang="cs-CZ" sz="3200" dirty="0"/>
          </a:p>
          <a:p>
            <a:r>
              <a:rPr lang="cs-CZ" sz="3200" dirty="0"/>
              <a:t>M4F1N (24) = 7 363 055 (10)</a:t>
            </a:r>
          </a:p>
          <a:p>
            <a:endParaRPr lang="cs-CZ" sz="3200" dirty="0"/>
          </a:p>
          <a:p>
            <a:r>
              <a:rPr lang="cs-CZ" sz="3200" dirty="0"/>
              <a:t>2023 (4) = ?</a:t>
            </a:r>
          </a:p>
          <a:p>
            <a:endParaRPr lang="cs-CZ" sz="3200" dirty="0"/>
          </a:p>
          <a:p>
            <a:r>
              <a:rPr lang="cs-CZ" sz="3200" dirty="0"/>
              <a:t>P0CT4R (30) = ?</a:t>
            </a:r>
          </a:p>
          <a:p>
            <a:endParaRPr lang="cs-CZ" sz="3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/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hlinkClick r:id="rId5" action="ppaction://hlinksldjump"/>
            <a:extLst>
              <a:ext uri="{FF2B5EF4-FFF2-40B4-BE49-F238E27FC236}">
                <a16:creationId xmlns:a16="http://schemas.microsoft.com/office/drawing/2014/main" id="{ADDCE381-0873-E0C1-2B43-72C8CCA2612C}"/>
              </a:ext>
            </a:extLst>
          </p:cNvPr>
          <p:cNvSpPr/>
          <p:nvPr/>
        </p:nvSpPr>
        <p:spPr>
          <a:xfrm>
            <a:off x="6319520" y="4100052"/>
            <a:ext cx="2411525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hlinkClick r:id="rId6" action="ppaction://hlinksldjump"/>
            <a:extLst>
              <a:ext uri="{FF2B5EF4-FFF2-40B4-BE49-F238E27FC236}">
                <a16:creationId xmlns:a16="http://schemas.microsoft.com/office/drawing/2014/main" id="{A3A70272-9604-8B27-0ADA-D8B95F509359}"/>
              </a:ext>
            </a:extLst>
          </p:cNvPr>
          <p:cNvSpPr/>
          <p:nvPr/>
        </p:nvSpPr>
        <p:spPr>
          <a:xfrm>
            <a:off x="6319520" y="1814828"/>
            <a:ext cx="2799080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hlinkClick r:id="rId7" action="ppaction://hlinksldjump"/>
            <a:extLst>
              <a:ext uri="{FF2B5EF4-FFF2-40B4-BE49-F238E27FC236}">
                <a16:creationId xmlns:a16="http://schemas.microsoft.com/office/drawing/2014/main" id="{266C8B85-D0DB-4433-A798-94A9F6C5CBFF}"/>
              </a:ext>
            </a:extLst>
          </p:cNvPr>
          <p:cNvSpPr/>
          <p:nvPr/>
        </p:nvSpPr>
        <p:spPr>
          <a:xfrm>
            <a:off x="6162040" y="5160612"/>
            <a:ext cx="3298767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765800" cy="4395548"/>
          </a:xfrm>
        </p:spPr>
        <p:txBody>
          <a:bodyPr>
            <a:normAutofit/>
          </a:bodyPr>
          <a:lstStyle/>
          <a:p>
            <a:r>
              <a:rPr lang="cs-CZ" sz="3200" dirty="0"/>
              <a:t>6CHD</a:t>
            </a:r>
            <a:r>
              <a:rPr lang="en-US" sz="3200" dirty="0"/>
              <a:t> </a:t>
            </a:r>
            <a:r>
              <a:rPr lang="cs-CZ" sz="3200" dirty="0"/>
              <a:t>(18) = ?</a:t>
            </a:r>
          </a:p>
          <a:p>
            <a:endParaRPr lang="cs-CZ" sz="3200" dirty="0"/>
          </a:p>
          <a:p>
            <a:r>
              <a:rPr lang="cs-CZ" sz="3200" dirty="0"/>
              <a:t>M4F1N (24) = ?</a:t>
            </a:r>
          </a:p>
          <a:p>
            <a:endParaRPr lang="cs-CZ" sz="3200" dirty="0"/>
          </a:p>
          <a:p>
            <a:r>
              <a:rPr lang="cs-CZ" sz="3200" dirty="0"/>
              <a:t>2023 (4) = 139 (10)</a:t>
            </a:r>
          </a:p>
          <a:p>
            <a:endParaRPr lang="cs-CZ" sz="3200" dirty="0"/>
          </a:p>
          <a:p>
            <a:r>
              <a:rPr lang="cs-CZ" sz="3200" dirty="0"/>
              <a:t>P0CT4R (30) = ?</a:t>
            </a:r>
          </a:p>
          <a:p>
            <a:endParaRPr lang="cs-CZ" sz="3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/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hlinkClick r:id="rId5" action="ppaction://hlinksldjump"/>
            <a:extLst>
              <a:ext uri="{FF2B5EF4-FFF2-40B4-BE49-F238E27FC236}">
                <a16:creationId xmlns:a16="http://schemas.microsoft.com/office/drawing/2014/main" id="{DBF3468B-CAB4-44E8-5884-FCB46FF2F0E3}"/>
              </a:ext>
            </a:extLst>
          </p:cNvPr>
          <p:cNvSpPr/>
          <p:nvPr/>
        </p:nvSpPr>
        <p:spPr>
          <a:xfrm>
            <a:off x="6319520" y="1814828"/>
            <a:ext cx="2873641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hlinkClick r:id="rId6" action="ppaction://hlinksldjump"/>
            <a:extLst>
              <a:ext uri="{FF2B5EF4-FFF2-40B4-BE49-F238E27FC236}">
                <a16:creationId xmlns:a16="http://schemas.microsoft.com/office/drawing/2014/main" id="{B28565DF-8B69-D847-B345-766A23E28B85}"/>
              </a:ext>
            </a:extLst>
          </p:cNvPr>
          <p:cNvSpPr/>
          <p:nvPr/>
        </p:nvSpPr>
        <p:spPr>
          <a:xfrm>
            <a:off x="6319520" y="2920180"/>
            <a:ext cx="2981796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hlinkClick r:id="rId7" action="ppaction://hlinksldjump"/>
            <a:extLst>
              <a:ext uri="{FF2B5EF4-FFF2-40B4-BE49-F238E27FC236}">
                <a16:creationId xmlns:a16="http://schemas.microsoft.com/office/drawing/2014/main" id="{89BC9A57-71E5-42B7-640A-0D6306876325}"/>
              </a:ext>
            </a:extLst>
          </p:cNvPr>
          <p:cNvSpPr/>
          <p:nvPr/>
        </p:nvSpPr>
        <p:spPr>
          <a:xfrm>
            <a:off x="6250694" y="5171768"/>
            <a:ext cx="3298767" cy="662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6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825624"/>
            <a:ext cx="6017342" cy="4395548"/>
          </a:xfrm>
        </p:spPr>
        <p:txBody>
          <a:bodyPr>
            <a:normAutofit/>
          </a:bodyPr>
          <a:lstStyle/>
          <a:p>
            <a:r>
              <a:rPr lang="cs-CZ" sz="3200" dirty="0"/>
              <a:t>6CHD</a:t>
            </a:r>
            <a:r>
              <a:rPr lang="en-US" sz="3200" dirty="0"/>
              <a:t> </a:t>
            </a:r>
            <a:r>
              <a:rPr lang="cs-CZ" sz="3200" dirty="0"/>
              <a:t>(18) = ?</a:t>
            </a:r>
          </a:p>
          <a:p>
            <a:endParaRPr lang="cs-CZ" sz="3200" dirty="0"/>
          </a:p>
          <a:p>
            <a:r>
              <a:rPr lang="cs-CZ" sz="3200" dirty="0"/>
              <a:t>M4F1N (24) = ?</a:t>
            </a:r>
          </a:p>
          <a:p>
            <a:endParaRPr lang="cs-CZ" sz="3200" dirty="0"/>
          </a:p>
          <a:p>
            <a:r>
              <a:rPr lang="cs-CZ" sz="3200" dirty="0"/>
              <a:t>2023 (4) = ?</a:t>
            </a:r>
          </a:p>
          <a:p>
            <a:endParaRPr lang="cs-CZ" sz="3200" dirty="0"/>
          </a:p>
          <a:p>
            <a:r>
              <a:rPr lang="cs-CZ" sz="3200" dirty="0"/>
              <a:t>P0CT4R (30) = 607 850 247 (10)</a:t>
            </a:r>
          </a:p>
          <a:p>
            <a:endParaRPr lang="cs-CZ" sz="3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/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hlinkClick r:id="rId5" action="ppaction://hlinksldjump"/>
            <a:extLst>
              <a:ext uri="{FF2B5EF4-FFF2-40B4-BE49-F238E27FC236}">
                <a16:creationId xmlns:a16="http://schemas.microsoft.com/office/drawing/2014/main" id="{7ECEA867-806D-8039-EFEF-FE0BF315E95D}"/>
              </a:ext>
            </a:extLst>
          </p:cNvPr>
          <p:cNvSpPr/>
          <p:nvPr/>
        </p:nvSpPr>
        <p:spPr>
          <a:xfrm>
            <a:off x="6319520" y="4050890"/>
            <a:ext cx="2411525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hlinkClick r:id="rId6" action="ppaction://hlinksldjump"/>
            <a:extLst>
              <a:ext uri="{FF2B5EF4-FFF2-40B4-BE49-F238E27FC236}">
                <a16:creationId xmlns:a16="http://schemas.microsoft.com/office/drawing/2014/main" id="{8BF392CD-BCC4-544F-4522-46B0139DD11A}"/>
              </a:ext>
            </a:extLst>
          </p:cNvPr>
          <p:cNvSpPr/>
          <p:nvPr/>
        </p:nvSpPr>
        <p:spPr>
          <a:xfrm>
            <a:off x="6319520" y="2897487"/>
            <a:ext cx="3001461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hlinkClick r:id="rId7" action="ppaction://hlinksldjump"/>
            <a:extLst>
              <a:ext uri="{FF2B5EF4-FFF2-40B4-BE49-F238E27FC236}">
                <a16:creationId xmlns:a16="http://schemas.microsoft.com/office/drawing/2014/main" id="{E7E4B5E3-E6F9-15C2-35A9-AB4A39D36682}"/>
              </a:ext>
            </a:extLst>
          </p:cNvPr>
          <p:cNvSpPr/>
          <p:nvPr/>
        </p:nvSpPr>
        <p:spPr>
          <a:xfrm>
            <a:off x="6319518" y="1841737"/>
            <a:ext cx="2799082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0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6007510" cy="4395548"/>
          </a:xfrm>
        </p:spPr>
        <p:txBody>
          <a:bodyPr>
            <a:normAutofit/>
          </a:bodyPr>
          <a:lstStyle/>
          <a:p>
            <a:r>
              <a:rPr lang="cs-CZ" sz="3200" dirty="0"/>
              <a:t>6CHD</a:t>
            </a:r>
            <a:r>
              <a:rPr lang="en-US" sz="3200" dirty="0"/>
              <a:t> </a:t>
            </a:r>
            <a:r>
              <a:rPr lang="cs-CZ" sz="3200" dirty="0"/>
              <a:t>(18) = 39 199 (10)</a:t>
            </a:r>
          </a:p>
          <a:p>
            <a:endParaRPr lang="cs-CZ" sz="3200" dirty="0"/>
          </a:p>
          <a:p>
            <a:r>
              <a:rPr lang="cs-CZ" sz="3200" dirty="0"/>
              <a:t>M4F1N (24) = 7 363 055 (10)</a:t>
            </a:r>
          </a:p>
          <a:p>
            <a:endParaRPr lang="cs-CZ" sz="3200" dirty="0"/>
          </a:p>
          <a:p>
            <a:r>
              <a:rPr lang="cs-CZ" sz="3200" dirty="0"/>
              <a:t>2023 (4) = ?</a:t>
            </a:r>
          </a:p>
          <a:p>
            <a:endParaRPr lang="cs-CZ" sz="3200" dirty="0"/>
          </a:p>
          <a:p>
            <a:r>
              <a:rPr lang="cs-CZ" sz="3200" dirty="0"/>
              <a:t>P0CT4R (30) = ?</a:t>
            </a:r>
          </a:p>
          <a:p>
            <a:endParaRPr lang="cs-CZ" sz="3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/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hlinkClick r:id="rId5" action="ppaction://hlinksldjump"/>
            <a:extLst>
              <a:ext uri="{FF2B5EF4-FFF2-40B4-BE49-F238E27FC236}">
                <a16:creationId xmlns:a16="http://schemas.microsoft.com/office/drawing/2014/main" id="{D9286C15-7C42-CAAE-2539-3D1F1FC43BE2}"/>
              </a:ext>
            </a:extLst>
          </p:cNvPr>
          <p:cNvSpPr/>
          <p:nvPr/>
        </p:nvSpPr>
        <p:spPr>
          <a:xfrm>
            <a:off x="6319520" y="4050890"/>
            <a:ext cx="2411525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hlinkClick r:id="rId6" action="ppaction://hlinksldjump"/>
            <a:extLst>
              <a:ext uri="{FF2B5EF4-FFF2-40B4-BE49-F238E27FC236}">
                <a16:creationId xmlns:a16="http://schemas.microsoft.com/office/drawing/2014/main" id="{458F8252-A703-E490-ED58-A037027BD518}"/>
              </a:ext>
            </a:extLst>
          </p:cNvPr>
          <p:cNvSpPr/>
          <p:nvPr/>
        </p:nvSpPr>
        <p:spPr>
          <a:xfrm>
            <a:off x="6319520" y="5077106"/>
            <a:ext cx="3139112" cy="704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66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6007510" cy="4395548"/>
          </a:xfrm>
        </p:spPr>
        <p:txBody>
          <a:bodyPr>
            <a:normAutofit/>
          </a:bodyPr>
          <a:lstStyle/>
          <a:p>
            <a:r>
              <a:rPr lang="cs-CZ" sz="3200" dirty="0"/>
              <a:t>6CHD</a:t>
            </a:r>
            <a:r>
              <a:rPr lang="en-US" sz="3200" dirty="0"/>
              <a:t> </a:t>
            </a:r>
            <a:r>
              <a:rPr lang="cs-CZ" sz="3200" dirty="0"/>
              <a:t>(18) = 39 199 (10)</a:t>
            </a:r>
          </a:p>
          <a:p>
            <a:endParaRPr lang="cs-CZ" sz="3200" dirty="0"/>
          </a:p>
          <a:p>
            <a:r>
              <a:rPr lang="cs-CZ" sz="3200" dirty="0"/>
              <a:t>M4F1N (24) = ?</a:t>
            </a:r>
          </a:p>
          <a:p>
            <a:endParaRPr lang="cs-CZ" sz="3200" dirty="0"/>
          </a:p>
          <a:p>
            <a:r>
              <a:rPr lang="cs-CZ" sz="3200" dirty="0"/>
              <a:t>2023 (4) = 139 (10)</a:t>
            </a:r>
          </a:p>
          <a:p>
            <a:endParaRPr lang="cs-CZ" sz="3200" dirty="0"/>
          </a:p>
          <a:p>
            <a:r>
              <a:rPr lang="cs-CZ" sz="3200" dirty="0"/>
              <a:t>P0CT4R (30) = ?</a:t>
            </a:r>
          </a:p>
          <a:p>
            <a:endParaRPr lang="cs-CZ" sz="3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/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hlinkClick r:id="rId5" action="ppaction://hlinksldjump"/>
            <a:extLst>
              <a:ext uri="{FF2B5EF4-FFF2-40B4-BE49-F238E27FC236}">
                <a16:creationId xmlns:a16="http://schemas.microsoft.com/office/drawing/2014/main" id="{B44512BB-359A-FCFF-2EF0-5BBA030ACB91}"/>
              </a:ext>
            </a:extLst>
          </p:cNvPr>
          <p:cNvSpPr/>
          <p:nvPr/>
        </p:nvSpPr>
        <p:spPr>
          <a:xfrm>
            <a:off x="6319520" y="2930012"/>
            <a:ext cx="3011293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hlinkClick r:id="rId6" action="ppaction://hlinksldjump"/>
            <a:extLst>
              <a:ext uri="{FF2B5EF4-FFF2-40B4-BE49-F238E27FC236}">
                <a16:creationId xmlns:a16="http://schemas.microsoft.com/office/drawing/2014/main" id="{A083B23A-BD94-2278-DB35-01113134C190}"/>
              </a:ext>
            </a:extLst>
          </p:cNvPr>
          <p:cNvSpPr/>
          <p:nvPr/>
        </p:nvSpPr>
        <p:spPr>
          <a:xfrm>
            <a:off x="6250694" y="5161936"/>
            <a:ext cx="3298767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8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6007510" cy="4395548"/>
          </a:xfrm>
        </p:spPr>
        <p:txBody>
          <a:bodyPr>
            <a:normAutofit/>
          </a:bodyPr>
          <a:lstStyle/>
          <a:p>
            <a:r>
              <a:rPr lang="cs-CZ" sz="3200" dirty="0"/>
              <a:t>6CHD</a:t>
            </a:r>
            <a:r>
              <a:rPr lang="en-US" sz="3200" dirty="0"/>
              <a:t> </a:t>
            </a:r>
            <a:r>
              <a:rPr lang="cs-CZ" sz="3200" dirty="0"/>
              <a:t>(18) = 39 199 (10)</a:t>
            </a:r>
          </a:p>
          <a:p>
            <a:endParaRPr lang="cs-CZ" sz="3200" dirty="0"/>
          </a:p>
          <a:p>
            <a:r>
              <a:rPr lang="cs-CZ" sz="3200" dirty="0"/>
              <a:t>M4F1N (24) = ?</a:t>
            </a:r>
          </a:p>
          <a:p>
            <a:endParaRPr lang="cs-CZ" sz="3200" dirty="0"/>
          </a:p>
          <a:p>
            <a:r>
              <a:rPr lang="cs-CZ" sz="3200" dirty="0"/>
              <a:t>2023 (4) = ?</a:t>
            </a:r>
          </a:p>
          <a:p>
            <a:endParaRPr lang="cs-CZ" sz="3200" dirty="0"/>
          </a:p>
          <a:p>
            <a:r>
              <a:rPr lang="cs-CZ" sz="3200" dirty="0"/>
              <a:t>P0CT4R (30) = 607 850 247 (10)</a:t>
            </a:r>
          </a:p>
          <a:p>
            <a:endParaRPr lang="cs-CZ" sz="3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/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hlinkClick r:id="rId5" action="ppaction://hlinksldjump"/>
            <a:extLst>
              <a:ext uri="{FF2B5EF4-FFF2-40B4-BE49-F238E27FC236}">
                <a16:creationId xmlns:a16="http://schemas.microsoft.com/office/drawing/2014/main" id="{8FA9F8BC-066E-0F07-CEFE-E92AA0D4591D}"/>
              </a:ext>
            </a:extLst>
          </p:cNvPr>
          <p:cNvSpPr/>
          <p:nvPr/>
        </p:nvSpPr>
        <p:spPr>
          <a:xfrm>
            <a:off x="6319520" y="4050890"/>
            <a:ext cx="2411525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hlinkClick r:id="rId6" action="ppaction://hlinksldjump"/>
            <a:extLst>
              <a:ext uri="{FF2B5EF4-FFF2-40B4-BE49-F238E27FC236}">
                <a16:creationId xmlns:a16="http://schemas.microsoft.com/office/drawing/2014/main" id="{24DD09BC-749E-73C0-8EA8-15D44BCEAA3F}"/>
              </a:ext>
            </a:extLst>
          </p:cNvPr>
          <p:cNvSpPr/>
          <p:nvPr/>
        </p:nvSpPr>
        <p:spPr>
          <a:xfrm>
            <a:off x="6319519" y="2897487"/>
            <a:ext cx="3080120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2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A8D53-746B-4285-AB9A-D9A267CF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 dirty="0"/>
              <a:t>Číselné soustavy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B6FF06-58AA-47A2-A5C0-B8CD491D0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/>
          <a:lstStyle/>
          <a:p>
            <a:r>
              <a:rPr lang="cs-CZ" dirty="0"/>
              <a:t>Desítková</a:t>
            </a:r>
          </a:p>
          <a:p>
            <a:r>
              <a:rPr lang="cs-CZ" dirty="0"/>
              <a:t>Binární</a:t>
            </a:r>
          </a:p>
          <a:p>
            <a:r>
              <a:rPr lang="cs-CZ" dirty="0"/>
              <a:t>Hexadecimální</a:t>
            </a:r>
          </a:p>
          <a:p>
            <a:endParaRPr lang="cs-CZ" dirty="0"/>
          </a:p>
          <a:p>
            <a:r>
              <a:rPr lang="cs-CZ" dirty="0"/>
              <a:t>A další…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22461F-5129-443E-966D-F9261256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3926AB-2DB5-4EC6-A1FE-753F83EA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82EE93-6327-4D7C-A3AB-AB6D7343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7" name="Picture 2" descr="What Is Binary Code and How Does It Work?">
            <a:extLst>
              <a:ext uri="{FF2B5EF4-FFF2-40B4-BE49-F238E27FC236}">
                <a16:creationId xmlns:a16="http://schemas.microsoft.com/office/drawing/2014/main" id="{75503830-69FE-EF51-C7D3-5C46BD06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51709"/>
            <a:ext cx="5310300" cy="375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577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6007510" cy="4395548"/>
          </a:xfrm>
        </p:spPr>
        <p:txBody>
          <a:bodyPr>
            <a:normAutofit/>
          </a:bodyPr>
          <a:lstStyle/>
          <a:p>
            <a:r>
              <a:rPr lang="cs-CZ" sz="3200" dirty="0"/>
              <a:t>6CHD</a:t>
            </a:r>
            <a:r>
              <a:rPr lang="en-US" sz="3200" dirty="0"/>
              <a:t> </a:t>
            </a:r>
            <a:r>
              <a:rPr lang="cs-CZ" sz="3200" dirty="0"/>
              <a:t>(18) = ?</a:t>
            </a:r>
          </a:p>
          <a:p>
            <a:endParaRPr lang="cs-CZ" sz="3200" dirty="0"/>
          </a:p>
          <a:p>
            <a:r>
              <a:rPr lang="cs-CZ" sz="3200" dirty="0"/>
              <a:t>M4F1N (24) = 7 363 055 (10)</a:t>
            </a:r>
          </a:p>
          <a:p>
            <a:endParaRPr lang="cs-CZ" sz="3200" dirty="0"/>
          </a:p>
          <a:p>
            <a:r>
              <a:rPr lang="cs-CZ" sz="3200" dirty="0"/>
              <a:t>2023 (4) = 139 (10)</a:t>
            </a:r>
          </a:p>
          <a:p>
            <a:endParaRPr lang="cs-CZ" sz="3200" dirty="0"/>
          </a:p>
          <a:p>
            <a:r>
              <a:rPr lang="cs-CZ" sz="3200" dirty="0"/>
              <a:t>P0CT4R (30) = ?</a:t>
            </a:r>
          </a:p>
          <a:p>
            <a:endParaRPr lang="cs-CZ" sz="3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/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hlinkClick r:id="rId5" action="ppaction://hlinksldjump"/>
            <a:extLst>
              <a:ext uri="{FF2B5EF4-FFF2-40B4-BE49-F238E27FC236}">
                <a16:creationId xmlns:a16="http://schemas.microsoft.com/office/drawing/2014/main" id="{248A6B22-2DF9-D4CC-B328-C1BE98127404}"/>
              </a:ext>
            </a:extLst>
          </p:cNvPr>
          <p:cNvSpPr/>
          <p:nvPr/>
        </p:nvSpPr>
        <p:spPr>
          <a:xfrm>
            <a:off x="6319520" y="1814828"/>
            <a:ext cx="2726157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hlinkClick r:id="rId6" action="ppaction://hlinksldjump"/>
            <a:extLst>
              <a:ext uri="{FF2B5EF4-FFF2-40B4-BE49-F238E27FC236}">
                <a16:creationId xmlns:a16="http://schemas.microsoft.com/office/drawing/2014/main" id="{00D828F4-B3D3-A10E-0AAF-F1F11F97F493}"/>
              </a:ext>
            </a:extLst>
          </p:cNvPr>
          <p:cNvSpPr/>
          <p:nvPr/>
        </p:nvSpPr>
        <p:spPr>
          <a:xfrm>
            <a:off x="6319520" y="5191432"/>
            <a:ext cx="3188274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42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6007510" cy="4395548"/>
          </a:xfrm>
        </p:spPr>
        <p:txBody>
          <a:bodyPr>
            <a:normAutofit/>
          </a:bodyPr>
          <a:lstStyle/>
          <a:p>
            <a:r>
              <a:rPr lang="cs-CZ" sz="3200" dirty="0"/>
              <a:t>6CHD</a:t>
            </a:r>
            <a:r>
              <a:rPr lang="en-US" sz="3200" dirty="0"/>
              <a:t> </a:t>
            </a:r>
            <a:r>
              <a:rPr lang="cs-CZ" sz="3200" dirty="0"/>
              <a:t>(18) = ?</a:t>
            </a:r>
          </a:p>
          <a:p>
            <a:endParaRPr lang="cs-CZ" sz="3200" dirty="0"/>
          </a:p>
          <a:p>
            <a:r>
              <a:rPr lang="cs-CZ" sz="3200" dirty="0"/>
              <a:t>M4F1N (24) = 7 363 055 (10)</a:t>
            </a:r>
          </a:p>
          <a:p>
            <a:endParaRPr lang="cs-CZ" sz="3200" dirty="0"/>
          </a:p>
          <a:p>
            <a:r>
              <a:rPr lang="cs-CZ" sz="3200" dirty="0"/>
              <a:t>2023 (4) = ?</a:t>
            </a:r>
          </a:p>
          <a:p>
            <a:endParaRPr lang="cs-CZ" sz="3200" dirty="0"/>
          </a:p>
          <a:p>
            <a:r>
              <a:rPr lang="cs-CZ" sz="3200" dirty="0"/>
              <a:t>P0CT4R (30) = 607 850 247 (10)</a:t>
            </a:r>
          </a:p>
          <a:p>
            <a:endParaRPr lang="cs-CZ" sz="3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/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hlinkClick r:id="rId5" action="ppaction://hlinksldjump"/>
            <a:extLst>
              <a:ext uri="{FF2B5EF4-FFF2-40B4-BE49-F238E27FC236}">
                <a16:creationId xmlns:a16="http://schemas.microsoft.com/office/drawing/2014/main" id="{EDEBBC48-DCBD-C805-2148-AD1AAB3EE086}"/>
              </a:ext>
            </a:extLst>
          </p:cNvPr>
          <p:cNvSpPr/>
          <p:nvPr/>
        </p:nvSpPr>
        <p:spPr>
          <a:xfrm>
            <a:off x="6319520" y="4050890"/>
            <a:ext cx="2411525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hlinkClick r:id="rId6" action="ppaction://hlinksldjump"/>
            <a:extLst>
              <a:ext uri="{FF2B5EF4-FFF2-40B4-BE49-F238E27FC236}">
                <a16:creationId xmlns:a16="http://schemas.microsoft.com/office/drawing/2014/main" id="{9FC865F4-D3F5-4A5A-88DA-74D7883A4CAE}"/>
              </a:ext>
            </a:extLst>
          </p:cNvPr>
          <p:cNvSpPr/>
          <p:nvPr/>
        </p:nvSpPr>
        <p:spPr>
          <a:xfrm>
            <a:off x="6319520" y="1814828"/>
            <a:ext cx="2799080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78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6007510" cy="4395548"/>
          </a:xfrm>
        </p:spPr>
        <p:txBody>
          <a:bodyPr>
            <a:normAutofit/>
          </a:bodyPr>
          <a:lstStyle/>
          <a:p>
            <a:r>
              <a:rPr lang="cs-CZ" sz="3200" dirty="0"/>
              <a:t>6CHD</a:t>
            </a:r>
            <a:r>
              <a:rPr lang="en-US" sz="3200" dirty="0"/>
              <a:t> </a:t>
            </a:r>
            <a:r>
              <a:rPr lang="cs-CZ" sz="3200" dirty="0"/>
              <a:t>(18) = ?</a:t>
            </a:r>
          </a:p>
          <a:p>
            <a:endParaRPr lang="cs-CZ" sz="3200" dirty="0"/>
          </a:p>
          <a:p>
            <a:r>
              <a:rPr lang="cs-CZ" sz="3200" dirty="0"/>
              <a:t>M4F1N (24) = ?</a:t>
            </a:r>
          </a:p>
          <a:p>
            <a:endParaRPr lang="cs-CZ" sz="3200" dirty="0"/>
          </a:p>
          <a:p>
            <a:r>
              <a:rPr lang="cs-CZ" sz="3200" dirty="0"/>
              <a:t>2023 (4) = 139 (10)</a:t>
            </a:r>
          </a:p>
          <a:p>
            <a:endParaRPr lang="cs-CZ" sz="3200" dirty="0"/>
          </a:p>
          <a:p>
            <a:r>
              <a:rPr lang="cs-CZ" sz="3200" dirty="0"/>
              <a:t>P0CT4R (30) = 607 850 247 (10)</a:t>
            </a:r>
          </a:p>
          <a:p>
            <a:endParaRPr lang="cs-CZ" sz="3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/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hlinkClick r:id="rId5" action="ppaction://hlinksldjump"/>
            <a:extLst>
              <a:ext uri="{FF2B5EF4-FFF2-40B4-BE49-F238E27FC236}">
                <a16:creationId xmlns:a16="http://schemas.microsoft.com/office/drawing/2014/main" id="{1CAB6FFA-E807-5A38-12A4-A6BEAB70BF5D}"/>
              </a:ext>
            </a:extLst>
          </p:cNvPr>
          <p:cNvSpPr/>
          <p:nvPr/>
        </p:nvSpPr>
        <p:spPr>
          <a:xfrm>
            <a:off x="6319520" y="2920180"/>
            <a:ext cx="3021125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hlinkClick r:id="rId6" action="ppaction://hlinksldjump"/>
            <a:extLst>
              <a:ext uri="{FF2B5EF4-FFF2-40B4-BE49-F238E27FC236}">
                <a16:creationId xmlns:a16="http://schemas.microsoft.com/office/drawing/2014/main" id="{FA906942-643E-9170-596B-C8E9C8BB2BDF}"/>
              </a:ext>
            </a:extLst>
          </p:cNvPr>
          <p:cNvSpPr/>
          <p:nvPr/>
        </p:nvSpPr>
        <p:spPr>
          <a:xfrm>
            <a:off x="6319520" y="1798559"/>
            <a:ext cx="2799080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7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6096000" cy="4395548"/>
          </a:xfrm>
        </p:spPr>
        <p:txBody>
          <a:bodyPr>
            <a:normAutofit/>
          </a:bodyPr>
          <a:lstStyle/>
          <a:p>
            <a:r>
              <a:rPr lang="cs-CZ" sz="3200" dirty="0"/>
              <a:t>6CHD</a:t>
            </a:r>
            <a:r>
              <a:rPr lang="en-US" sz="3200" dirty="0"/>
              <a:t> </a:t>
            </a:r>
            <a:r>
              <a:rPr lang="cs-CZ" sz="3200" dirty="0"/>
              <a:t>(18) = 39 199 (10)</a:t>
            </a:r>
          </a:p>
          <a:p>
            <a:endParaRPr lang="cs-CZ" sz="3200" dirty="0"/>
          </a:p>
          <a:p>
            <a:r>
              <a:rPr lang="cs-CZ" sz="3200" dirty="0"/>
              <a:t>M4F1N (24) = 7 363 055 (10)</a:t>
            </a:r>
          </a:p>
          <a:p>
            <a:endParaRPr lang="cs-CZ" sz="3200" dirty="0"/>
          </a:p>
          <a:p>
            <a:r>
              <a:rPr lang="cs-CZ" sz="3200" dirty="0"/>
              <a:t>2023 (4) = 139 (10)</a:t>
            </a:r>
          </a:p>
          <a:p>
            <a:endParaRPr lang="cs-CZ" sz="3200" dirty="0"/>
          </a:p>
          <a:p>
            <a:r>
              <a:rPr lang="cs-CZ" sz="3200" dirty="0"/>
              <a:t>P0CT4R (30) = ?</a:t>
            </a:r>
          </a:p>
          <a:p>
            <a:endParaRPr lang="cs-CZ" sz="3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/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hlinkClick r:id="rId2" action="ppaction://hlinksldjump"/>
            <a:extLst>
              <a:ext uri="{FF2B5EF4-FFF2-40B4-BE49-F238E27FC236}">
                <a16:creationId xmlns:a16="http://schemas.microsoft.com/office/drawing/2014/main" id="{812ADAC8-8598-21D9-214D-AB9A9474DDD6}"/>
              </a:ext>
            </a:extLst>
          </p:cNvPr>
          <p:cNvSpPr/>
          <p:nvPr/>
        </p:nvSpPr>
        <p:spPr>
          <a:xfrm>
            <a:off x="6319520" y="5181600"/>
            <a:ext cx="3198106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0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6096000" cy="4395548"/>
          </a:xfrm>
        </p:spPr>
        <p:txBody>
          <a:bodyPr>
            <a:normAutofit/>
          </a:bodyPr>
          <a:lstStyle/>
          <a:p>
            <a:r>
              <a:rPr lang="cs-CZ" sz="3200" dirty="0"/>
              <a:t>6CHD</a:t>
            </a:r>
            <a:r>
              <a:rPr lang="en-US" sz="3200" dirty="0"/>
              <a:t> </a:t>
            </a:r>
            <a:r>
              <a:rPr lang="cs-CZ" sz="3200" dirty="0"/>
              <a:t>(18) = 39 199 (10)</a:t>
            </a:r>
          </a:p>
          <a:p>
            <a:endParaRPr lang="cs-CZ" sz="3200" dirty="0"/>
          </a:p>
          <a:p>
            <a:r>
              <a:rPr lang="cs-CZ" sz="3200" dirty="0"/>
              <a:t>M4F1N (24) = 7 363 055 (10)</a:t>
            </a:r>
          </a:p>
          <a:p>
            <a:endParaRPr lang="cs-CZ" sz="3200" dirty="0"/>
          </a:p>
          <a:p>
            <a:r>
              <a:rPr lang="cs-CZ" sz="3200" dirty="0"/>
              <a:t>2023 (4) = ?</a:t>
            </a:r>
          </a:p>
          <a:p>
            <a:endParaRPr lang="cs-CZ" sz="3200" dirty="0"/>
          </a:p>
          <a:p>
            <a:r>
              <a:rPr lang="cs-CZ" sz="3200" dirty="0"/>
              <a:t>P0CT4R (30) = 607 850 247 (10)</a:t>
            </a:r>
          </a:p>
          <a:p>
            <a:endParaRPr lang="cs-CZ" sz="3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/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hlinkClick r:id="rId2" action="ppaction://hlinksldjump"/>
            <a:extLst>
              <a:ext uri="{FF2B5EF4-FFF2-40B4-BE49-F238E27FC236}">
                <a16:creationId xmlns:a16="http://schemas.microsoft.com/office/drawing/2014/main" id="{259BE3D3-01D2-CC32-D33D-CD931393AAA1}"/>
              </a:ext>
            </a:extLst>
          </p:cNvPr>
          <p:cNvSpPr/>
          <p:nvPr/>
        </p:nvSpPr>
        <p:spPr>
          <a:xfrm>
            <a:off x="6319520" y="4050890"/>
            <a:ext cx="2411525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6096000" cy="4395548"/>
          </a:xfrm>
        </p:spPr>
        <p:txBody>
          <a:bodyPr>
            <a:normAutofit/>
          </a:bodyPr>
          <a:lstStyle/>
          <a:p>
            <a:r>
              <a:rPr lang="cs-CZ" sz="3200" dirty="0"/>
              <a:t>6CHD</a:t>
            </a:r>
            <a:r>
              <a:rPr lang="en-US" sz="3200" dirty="0"/>
              <a:t> </a:t>
            </a:r>
            <a:r>
              <a:rPr lang="cs-CZ" sz="3200" dirty="0"/>
              <a:t>(18) = 39 199 (10)</a:t>
            </a:r>
          </a:p>
          <a:p>
            <a:endParaRPr lang="cs-CZ" sz="3200" dirty="0"/>
          </a:p>
          <a:p>
            <a:r>
              <a:rPr lang="cs-CZ" sz="3200" dirty="0"/>
              <a:t>M4F1N (24) = ?</a:t>
            </a:r>
          </a:p>
          <a:p>
            <a:endParaRPr lang="cs-CZ" sz="3200" dirty="0"/>
          </a:p>
          <a:p>
            <a:r>
              <a:rPr lang="cs-CZ" sz="3200" dirty="0"/>
              <a:t>2023 (4) = 139 (10)</a:t>
            </a:r>
          </a:p>
          <a:p>
            <a:endParaRPr lang="cs-CZ" sz="3200" dirty="0"/>
          </a:p>
          <a:p>
            <a:r>
              <a:rPr lang="cs-CZ" sz="3200" dirty="0"/>
              <a:t>P0CT4R (30) = 607 850 247 (10)</a:t>
            </a:r>
          </a:p>
          <a:p>
            <a:endParaRPr lang="cs-CZ" sz="3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/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hlinkClick r:id="rId2" action="ppaction://hlinksldjump"/>
            <a:extLst>
              <a:ext uri="{FF2B5EF4-FFF2-40B4-BE49-F238E27FC236}">
                <a16:creationId xmlns:a16="http://schemas.microsoft.com/office/drawing/2014/main" id="{4F357D07-E1B6-EAC3-64DE-A50C4FEC0400}"/>
              </a:ext>
            </a:extLst>
          </p:cNvPr>
          <p:cNvSpPr/>
          <p:nvPr/>
        </p:nvSpPr>
        <p:spPr>
          <a:xfrm>
            <a:off x="6319520" y="2930013"/>
            <a:ext cx="3060454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8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6096000" cy="4395548"/>
          </a:xfrm>
        </p:spPr>
        <p:txBody>
          <a:bodyPr>
            <a:normAutofit/>
          </a:bodyPr>
          <a:lstStyle/>
          <a:p>
            <a:r>
              <a:rPr lang="cs-CZ" sz="3200" dirty="0"/>
              <a:t>6CHD</a:t>
            </a:r>
            <a:r>
              <a:rPr lang="en-US" sz="3200" dirty="0"/>
              <a:t> </a:t>
            </a:r>
            <a:r>
              <a:rPr lang="cs-CZ" sz="3200" dirty="0"/>
              <a:t>(18) = ?</a:t>
            </a:r>
          </a:p>
          <a:p>
            <a:endParaRPr lang="cs-CZ" sz="3200" dirty="0"/>
          </a:p>
          <a:p>
            <a:r>
              <a:rPr lang="cs-CZ" sz="3200" dirty="0"/>
              <a:t>M4F1N (24) = 7 363 055 (10)</a:t>
            </a:r>
          </a:p>
          <a:p>
            <a:endParaRPr lang="cs-CZ" sz="3200" dirty="0"/>
          </a:p>
          <a:p>
            <a:r>
              <a:rPr lang="cs-CZ" sz="3200" dirty="0"/>
              <a:t>2023 (4) = 139 (10)</a:t>
            </a:r>
          </a:p>
          <a:p>
            <a:endParaRPr lang="cs-CZ" sz="3200" dirty="0"/>
          </a:p>
          <a:p>
            <a:r>
              <a:rPr lang="cs-CZ" sz="3200" dirty="0"/>
              <a:t>P0CT4R (30) = 607 850 247 (10)</a:t>
            </a:r>
          </a:p>
          <a:p>
            <a:endParaRPr lang="cs-CZ" sz="3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/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hlinkClick r:id="rId2" action="ppaction://hlinksldjump"/>
            <a:extLst>
              <a:ext uri="{FF2B5EF4-FFF2-40B4-BE49-F238E27FC236}">
                <a16:creationId xmlns:a16="http://schemas.microsoft.com/office/drawing/2014/main" id="{6925C01C-C862-9B24-6E23-9C55EE27CBCA}"/>
              </a:ext>
            </a:extLst>
          </p:cNvPr>
          <p:cNvSpPr/>
          <p:nvPr/>
        </p:nvSpPr>
        <p:spPr>
          <a:xfrm>
            <a:off x="6319520" y="1814828"/>
            <a:ext cx="2716325" cy="58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9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F5FDF-D858-C184-B9E3-AA2A384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</a:t>
            </a:r>
            <a:r>
              <a:rPr lang="cs-CZ" dirty="0"/>
              <a:t>čí</a:t>
            </a:r>
            <a:r>
              <a:rPr lang="en-US" dirty="0" err="1"/>
              <a:t>tej</a:t>
            </a:r>
            <a:r>
              <a:rPr lang="cs-CZ" dirty="0"/>
              <a:t> a VYHRAJ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AD777-C35D-B7A6-C5E1-429D9415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6096000" cy="4395548"/>
          </a:xfrm>
        </p:spPr>
        <p:txBody>
          <a:bodyPr>
            <a:normAutofit/>
          </a:bodyPr>
          <a:lstStyle/>
          <a:p>
            <a:r>
              <a:rPr lang="cs-CZ" sz="3200" dirty="0"/>
              <a:t>6CHD</a:t>
            </a:r>
            <a:r>
              <a:rPr lang="en-US" sz="3200" dirty="0"/>
              <a:t> </a:t>
            </a:r>
            <a:r>
              <a:rPr lang="cs-CZ" sz="3200" dirty="0"/>
              <a:t>(18) = 39 199 (10)</a:t>
            </a:r>
          </a:p>
          <a:p>
            <a:endParaRPr lang="cs-CZ" sz="3200" dirty="0"/>
          </a:p>
          <a:p>
            <a:r>
              <a:rPr lang="cs-CZ" sz="3200" dirty="0"/>
              <a:t>M4F1N (24) = 7 363 055 (10)</a:t>
            </a:r>
          </a:p>
          <a:p>
            <a:endParaRPr lang="cs-CZ" sz="3200" dirty="0"/>
          </a:p>
          <a:p>
            <a:r>
              <a:rPr lang="cs-CZ" sz="3200" dirty="0"/>
              <a:t>2023 (4) = 139 (10)</a:t>
            </a:r>
          </a:p>
          <a:p>
            <a:endParaRPr lang="cs-CZ" sz="3200" dirty="0"/>
          </a:p>
          <a:p>
            <a:r>
              <a:rPr lang="cs-CZ" sz="3200" dirty="0"/>
              <a:t>P0CT4R (30) = 607 850 247 (10)</a:t>
            </a:r>
          </a:p>
          <a:p>
            <a:endParaRPr lang="cs-CZ" sz="3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3E0F-EA7C-F21E-6DA4-A06C6FB3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kern="1200" dirty="0">
                <a:solidFill>
                  <a:srgbClr val="898989"/>
                </a:solidFill>
                <a:effectLst/>
                <a:latin typeface="Bree Serif" panose="02000503040000020004" pitchFamily="2" charset="-18"/>
                <a:ea typeface="+mn-ea"/>
                <a:cs typeface="+mn-cs"/>
              </a:rPr>
              <a:t>27.01.2023</a:t>
            </a:r>
            <a:endParaRPr lang="cs-CZ" sz="1000" dirty="0">
              <a:effectLst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8010E-8656-463F-BCFE-B2D0494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749A4-3BBE-25F2-F3FB-9E0DD1B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14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69D66625-F6C5-CB36-3C5C-21E0245DCD53}"/>
              </a:ext>
            </a:extLst>
          </p:cNvPr>
          <p:cNvGraphicFramePr>
            <a:graphicFrameLocks noGrp="1"/>
          </p:cNvGraphicFramePr>
          <p:nvPr/>
        </p:nvGraphicFramePr>
        <p:xfrm>
          <a:off x="2204084" y="1814828"/>
          <a:ext cx="3536320" cy="19843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3632">
                  <a:extLst>
                    <a:ext uri="{9D8B030D-6E8A-4147-A177-3AD203B41FA5}">
                      <a16:colId xmlns:a16="http://schemas.microsoft.com/office/drawing/2014/main" val="79556941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78997712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376665695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4647534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297427931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653402343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66995326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564580524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1148867290"/>
                    </a:ext>
                  </a:extLst>
                </a:gridCol>
                <a:gridCol w="353632">
                  <a:extLst>
                    <a:ext uri="{9D8B030D-6E8A-4147-A177-3AD203B41FA5}">
                      <a16:colId xmlns:a16="http://schemas.microsoft.com/office/drawing/2014/main" val="3294800616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71166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68244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5233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30394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C9400872-A0CD-ACB3-CDA6-1F3E81D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13" r="92438">
                        <a14:foregroundMark x1="11125" y1="48116" x2="11125" y2="48116"/>
                        <a14:foregroundMark x1="8688" y1="60290" x2="14125" y2="46667"/>
                        <a14:foregroundMark x1="27000" y1="52609" x2="39063" y2="57246"/>
                        <a14:foregroundMark x1="39063" y1="57246" x2="27313" y2="48261"/>
                        <a14:foregroundMark x1="27313" y1="48261" x2="25688" y2="51159"/>
                        <a14:foregroundMark x1="29563" y1="45072" x2="29563" y2="45072"/>
                        <a14:foregroundMark x1="42625" y1="53188" x2="43063" y2="63768"/>
                        <a14:foregroundMark x1="47875" y1="51594" x2="47875" y2="51594"/>
                        <a14:foregroundMark x1="54188" y1="44638" x2="53938" y2="62754"/>
                        <a14:foregroundMark x1="55500" y1="59710" x2="67500" y2="58696"/>
                        <a14:foregroundMark x1="67500" y1="58696" x2="54813" y2="61159"/>
                        <a14:foregroundMark x1="54813" y1="61159" x2="54813" y2="61739"/>
                        <a14:foregroundMark x1="67000" y1="47101" x2="68750" y2="57246"/>
                        <a14:foregroundMark x1="72438" y1="45072" x2="71813" y2="63768"/>
                        <a14:foregroundMark x1="75688" y1="37536" x2="75688" y2="38986"/>
                        <a14:foregroundMark x1="85938" y1="37536" x2="83938" y2="42029"/>
                        <a14:foregroundMark x1="92438" y1="56667" x2="92438" y2="45652"/>
                        <a14:foregroundMark x1="81813" y1="36957" x2="81563" y2="38986"/>
                        <a14:foregroundMark x1="78313" y1="36522" x2="78500" y2="37536"/>
                        <a14:foregroundMark x1="7375" y1="75362" x2="8500" y2="81884"/>
                        <a14:foregroundMark x1="6313" y1="68841" x2="7375" y2="68841"/>
                        <a14:foregroundMark x1="5625" y1="33478" x2="8250" y2="35942"/>
                        <a14:foregroundMark x1="5875" y1="25942" x2="4813" y2="26957"/>
                        <a14:foregroundMark x1="5625" y1="15797" x2="7625" y2="14783"/>
                        <a14:foregroundMark x1="8688" y1="19855" x2="12375" y2="19855"/>
                        <a14:foregroundMark x1="9125" y1="17391" x2="10438" y2="12754"/>
                        <a14:foregroundMark x1="8688" y1="23913" x2="11938" y2="25362"/>
                        <a14:foregroundMark x1="13250" y1="78841" x2="15250" y2="87391"/>
                        <a14:foregroundMark x1="23500" y1="77391" x2="20875" y2="51159"/>
                        <a14:foregroundMark x1="20875" y1="51159" x2="21563" y2="4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4" y="4225077"/>
            <a:ext cx="3951438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D37D5-8D9D-44A0-84BE-02F70BA6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3CA3A2-4020-46F8-ACE8-E60013DD7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https://www.dantikvariat.cz/zprac-kolektiv-autoru/mlady-poctar-114437</a:t>
            </a:r>
          </a:p>
          <a:p>
            <a:r>
              <a:rPr lang="cs-CZ" dirty="0">
                <a:hlinkClick r:id="rId2"/>
              </a:rPr>
              <a:t>https://www.lifewire.com/what-is-binary-and-how-does-it-work-4692749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97D4AB-6DDA-49F5-8492-59841E46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618327-0B97-49D3-9D95-B557A7EB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00FDD4-73D4-43A2-8EDB-E8F3608D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r>
              <a:rPr lang="cs-CZ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5590635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749524" y="2271712"/>
            <a:ext cx="10692953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ee Serif"/>
              <a:buNone/>
            </a:pPr>
            <a:r>
              <a:rPr lang="cs-CZ" dirty="0" smtClean="0"/>
              <a:t>Sbohem a díky za </a:t>
            </a:r>
            <a:r>
              <a:rPr lang="cs-CZ" strike="sngStrike" dirty="0" smtClean="0"/>
              <a:t>ryby</a:t>
            </a:r>
            <a:r>
              <a:rPr lang="cs-CZ" dirty="0" smtClean="0"/>
              <a:t> pozornost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ABD32-622D-8A1A-7DDA-75BF42A7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zákoník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31E1B1-02A4-3037-06CF-5F27ED943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Aby osoba prodávající mohla svou obživu vykonávati, musí…</a:t>
            </a:r>
          </a:p>
          <a:p>
            <a:pPr marL="0" indent="0">
              <a:buNone/>
            </a:pPr>
            <a:endParaRPr lang="cs-CZ" sz="200" dirty="0"/>
          </a:p>
          <a:p>
            <a:pPr marL="0" indent="0">
              <a:buNone/>
            </a:pPr>
            <a:r>
              <a:rPr lang="cs-CZ" dirty="0"/>
              <a:t>	§ plný svůj počet prstů míti.</a:t>
            </a:r>
          </a:p>
          <a:p>
            <a:pPr marL="0" indent="0">
              <a:buNone/>
            </a:pPr>
            <a:r>
              <a:rPr lang="cs-CZ" dirty="0"/>
              <a:t>	§ v řádu nepřevyšujícím počet svých prstů počítati.</a:t>
            </a:r>
          </a:p>
          <a:p>
            <a:pPr marL="0" indent="0">
              <a:buNone/>
            </a:pPr>
            <a:r>
              <a:rPr lang="cs-CZ" dirty="0"/>
              <a:t>	§ standardizovaného </a:t>
            </a:r>
            <a:r>
              <a:rPr lang="cs-CZ" dirty="0" err="1"/>
              <a:t>ciferného</a:t>
            </a:r>
            <a:r>
              <a:rPr lang="cs-CZ" dirty="0"/>
              <a:t> systému užívati.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Aby osoba nakupující mohla svou výživu sháněti, musí…</a:t>
            </a:r>
          </a:p>
          <a:p>
            <a:pPr marL="0" indent="0">
              <a:buNone/>
            </a:pPr>
            <a:endParaRPr lang="cs-CZ" sz="200" dirty="0"/>
          </a:p>
          <a:p>
            <a:pPr marL="0" indent="0">
              <a:buNone/>
            </a:pPr>
            <a:r>
              <a:rPr lang="cs-CZ" dirty="0"/>
              <a:t>	§ peněz pouze zamýšlenou hodnotou platiti.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0246A2-F410-1F38-A196-C5540F31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3BD8D8-88E0-6B41-4FB0-ADCA3AE9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58CF89-B788-24A0-0CA9-ECD2C500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8597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3CA9-071B-76A3-0D26-0EB89BBB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I – </a:t>
            </a:r>
            <a:r>
              <a:rPr lang="cs-CZ" dirty="0" err="1"/>
              <a:t>Tad</a:t>
            </a:r>
            <a:r>
              <a:rPr lang="en-US" dirty="0"/>
              <a:t>’</a:t>
            </a:r>
            <a:r>
              <a:rPr lang="cs-CZ" dirty="0"/>
              <a:t>S</a:t>
            </a:r>
            <a:r>
              <a:rPr lang="en-US" dirty="0" err="1"/>
              <a:t>oleni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5241C-AF77-64B7-E54D-881AC9E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 l limonády: 1 010 (2),-</a:t>
            </a:r>
            <a:endParaRPr lang="en-US" dirty="0"/>
          </a:p>
          <a:p>
            <a:r>
              <a:rPr lang="cs-CZ" dirty="0"/>
              <a:t>1 kg ovoce: 10 000 (2),-</a:t>
            </a:r>
            <a:endParaRPr lang="en-US" dirty="0"/>
          </a:p>
          <a:p>
            <a:r>
              <a:rPr lang="cs-CZ" dirty="0"/>
              <a:t>1 energetická tyčinka: 100 (2),-</a:t>
            </a:r>
            <a:endParaRPr lang="en-US" dirty="0"/>
          </a:p>
          <a:p>
            <a:r>
              <a:rPr lang="cs-CZ" dirty="0"/>
              <a:t>1 bonbon: 1 (2),-</a:t>
            </a:r>
            <a:endParaRPr lang="en-US" dirty="0"/>
          </a:p>
          <a:p>
            <a:endParaRPr lang="en-US" dirty="0"/>
          </a:p>
          <a:p>
            <a:r>
              <a:rPr lang="cs-CZ" dirty="0"/>
              <a:t>Součet: 11 111 (2),-</a:t>
            </a:r>
            <a:endParaRPr lang="en-US" dirty="0"/>
          </a:p>
          <a:p>
            <a:endParaRPr lang="en-US" dirty="0"/>
          </a:p>
          <a:p>
            <a:r>
              <a:rPr lang="cs-CZ" dirty="0"/>
              <a:t>Celkem: 31 (10),-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3EB5E-16F1-A501-4241-1146465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AC292-8730-F73F-37C2-F93636D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4B1B-784A-CB56-C519-3F57CA1D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981D8A4-1DC8-BEC9-68B6-213AA3D25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46" b="89781" l="3561" r="93917">
                        <a14:foregroundMark x1="89021" y1="51338" x2="94065" y2="37470"/>
                        <a14:foregroundMark x1="7270" y1="30657" x2="12166" y2="27981"/>
                        <a14:foregroundMark x1="53561" y1="24331" x2="52226" y2="37713"/>
                        <a14:foregroundMark x1="57715" y1="28224" x2="50742" y2="26277"/>
                        <a14:foregroundMark x1="54154" y1="22628" x2="57418" y2="33577"/>
                        <a14:foregroundMark x1="57418" y1="33577" x2="56231" y2="34307"/>
                        <a14:foregroundMark x1="3709" y1="29927" x2="5490" y2="30170"/>
                        <a14:foregroundMark x1="57567" y1="9246" x2="56231" y2="9246"/>
                        <a14:foregroundMark x1="58457" y1="89051" x2="59050" y2="89538"/>
                        <a14:foregroundMark x1="38427" y1="88564" x2="40356" y2="89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8975" y="1471612"/>
            <a:ext cx="5982824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921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3CA9-071B-76A3-0D26-0EB89BBB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I – Sol</a:t>
            </a:r>
            <a:r>
              <a:rPr lang="en-US" dirty="0"/>
              <a:t>’</a:t>
            </a:r>
            <a:r>
              <a:rPr lang="en-US" dirty="0" err="1"/>
              <a:t>bal’Ehni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5241C-AF77-64B7-E54D-881AC9E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 l limonády: </a:t>
            </a:r>
            <a:r>
              <a:rPr lang="en-US" dirty="0"/>
              <a:t>22</a:t>
            </a:r>
            <a:r>
              <a:rPr lang="cs-CZ" dirty="0"/>
              <a:t>,-</a:t>
            </a:r>
            <a:endParaRPr lang="en-US" dirty="0"/>
          </a:p>
          <a:p>
            <a:r>
              <a:rPr lang="cs-CZ" dirty="0"/>
              <a:t>1 kg ovoce: </a:t>
            </a:r>
            <a:r>
              <a:rPr lang="en-US" dirty="0"/>
              <a:t>100</a:t>
            </a:r>
            <a:r>
              <a:rPr lang="cs-CZ" dirty="0"/>
              <a:t>,-</a:t>
            </a:r>
            <a:endParaRPr lang="en-US" dirty="0"/>
          </a:p>
          <a:p>
            <a:r>
              <a:rPr lang="cs-CZ" dirty="0"/>
              <a:t>1 energetická tyčinka: 10,-</a:t>
            </a:r>
            <a:endParaRPr lang="en-US" dirty="0"/>
          </a:p>
          <a:p>
            <a:r>
              <a:rPr lang="cs-CZ" dirty="0"/>
              <a:t>1 bonbon: 1,-</a:t>
            </a:r>
            <a:endParaRPr lang="en-US" dirty="0"/>
          </a:p>
          <a:p>
            <a:endParaRPr lang="en-US" dirty="0"/>
          </a:p>
          <a:p>
            <a:r>
              <a:rPr lang="cs-CZ" dirty="0"/>
              <a:t>Součet: 1</a:t>
            </a:r>
            <a:r>
              <a:rPr lang="en-US" dirty="0"/>
              <a:t>33</a:t>
            </a:r>
            <a:r>
              <a:rPr lang="cs-CZ" dirty="0"/>
              <a:t> (4),-</a:t>
            </a:r>
          </a:p>
          <a:p>
            <a:pPr marL="457200" lvl="1" indent="0">
              <a:buNone/>
            </a:pPr>
            <a:r>
              <a:rPr lang="en-US" sz="2600" dirty="0"/>
              <a:t>+ 2. </a:t>
            </a:r>
            <a:r>
              <a:rPr lang="en-US" dirty="0"/>
              <a:t>bonbon</a:t>
            </a:r>
            <a:r>
              <a:rPr lang="cs-CZ" sz="2600" dirty="0"/>
              <a:t>: 200 (4),-</a:t>
            </a:r>
            <a:endParaRPr lang="en-US" sz="2600" dirty="0"/>
          </a:p>
          <a:p>
            <a:endParaRPr lang="en-US" dirty="0"/>
          </a:p>
          <a:p>
            <a:r>
              <a:rPr lang="cs-CZ" dirty="0"/>
              <a:t>Celkem: 31 (10),-</a:t>
            </a:r>
          </a:p>
          <a:p>
            <a:pPr marL="457200" lvl="1" indent="0">
              <a:buNone/>
            </a:pPr>
            <a:r>
              <a:rPr lang="cs-CZ" dirty="0"/>
              <a:t>+ 2. bonbon: 32 (10),-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3EB5E-16F1-A501-4241-1146465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AC292-8730-F73F-37C2-F93636D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4B1B-784A-CB56-C519-3F57CA1D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C0F4715-5170-8606-0E40-FEEEF46AF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90268" l="9979" r="89813">
                        <a14:foregroundMark x1="41164" y1="90268" x2="41164" y2="90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8837" y="1114929"/>
            <a:ext cx="5710526" cy="487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899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3CA9-071B-76A3-0D26-0EB89BBB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</a:t>
            </a:r>
            <a:r>
              <a:rPr lang="en-US" dirty="0"/>
              <a:t>I</a:t>
            </a:r>
            <a:r>
              <a:rPr lang="cs-CZ" dirty="0"/>
              <a:t> – Základní operace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5241C-AF77-64B7-E54D-881AC9E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Ciferný cyklus:</a:t>
            </a:r>
          </a:p>
          <a:p>
            <a:pPr lvl="1"/>
            <a:r>
              <a:rPr lang="cs-CZ" dirty="0"/>
              <a:t>0, 1, …, </a:t>
            </a:r>
            <a:r>
              <a:rPr lang="el-GR" dirty="0"/>
              <a:t>Ω</a:t>
            </a:r>
            <a:r>
              <a:rPr lang="cs-CZ" dirty="0"/>
              <a:t>, 0, 1, …, </a:t>
            </a:r>
            <a:r>
              <a:rPr lang="el-GR" dirty="0"/>
              <a:t>Ω</a:t>
            </a:r>
            <a:r>
              <a:rPr lang="cs-CZ" dirty="0"/>
              <a:t>, atd.</a:t>
            </a:r>
          </a:p>
          <a:p>
            <a:r>
              <a:rPr lang="cs-CZ" dirty="0"/>
              <a:t>Sčítání:</a:t>
            </a:r>
          </a:p>
          <a:p>
            <a:pPr lvl="1"/>
            <a:r>
              <a:rPr lang="cs-CZ" dirty="0"/>
              <a:t>0 -&gt; </a:t>
            </a:r>
            <a:r>
              <a:rPr lang="el-GR" dirty="0"/>
              <a:t>Ω</a:t>
            </a:r>
            <a:endParaRPr lang="cs-CZ" dirty="0"/>
          </a:p>
          <a:p>
            <a:pPr lvl="1"/>
            <a:r>
              <a:rPr lang="cs-CZ" dirty="0"/>
              <a:t>Přechod na vyšším řádu</a:t>
            </a:r>
          </a:p>
          <a:p>
            <a:r>
              <a:rPr lang="cs-CZ" dirty="0"/>
              <a:t>Odčítání:</a:t>
            </a:r>
          </a:p>
          <a:p>
            <a:pPr lvl="1"/>
            <a:r>
              <a:rPr lang="el-GR" dirty="0"/>
              <a:t>Ω</a:t>
            </a:r>
            <a:r>
              <a:rPr lang="cs-CZ" dirty="0"/>
              <a:t> -&gt; 0</a:t>
            </a:r>
          </a:p>
          <a:p>
            <a:pPr lvl="1"/>
            <a:r>
              <a:rPr lang="cs-CZ" dirty="0"/>
              <a:t>Přechod na vyšším řádu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3EB5E-16F1-A501-4241-1146465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AC292-8730-F73F-37C2-F93636D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4B1B-784A-CB56-C519-3F57CA1D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5C5E39D-26E5-D64C-B628-051A99EEA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477" y="1729920"/>
            <a:ext cx="3834245" cy="431352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4AA0F94-B186-54C9-1A6C-E40C2AC3E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981" y="1729920"/>
            <a:ext cx="4574741" cy="4257972"/>
          </a:xfrm>
          <a:prstGeom prst="rect">
            <a:avLst/>
          </a:prstGeom>
        </p:spPr>
      </p:pic>
      <p:pic>
        <p:nvPicPr>
          <p:cNvPr id="15" name="Obrázek 14">
            <a:hlinkClick r:id="rId5" action="ppaction://hlinksldjump"/>
            <a:extLst>
              <a:ext uri="{FF2B5EF4-FFF2-40B4-BE49-F238E27FC236}">
                <a16:creationId xmlns:a16="http://schemas.microsoft.com/office/drawing/2014/main" id="{14562C2E-447C-7281-88F1-FC65D8C3B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374" y="1739029"/>
            <a:ext cx="4576797" cy="42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767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3CA9-071B-76A3-0D26-0EB89BBB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II – </a:t>
            </a:r>
            <a:r>
              <a:rPr lang="cs-CZ" dirty="0" err="1"/>
              <a:t>Tad</a:t>
            </a:r>
            <a:r>
              <a:rPr lang="en-US" dirty="0"/>
              <a:t>’</a:t>
            </a:r>
            <a:r>
              <a:rPr lang="cs-CZ" dirty="0" err="1"/>
              <a:t>Ehneané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5241C-AF77-64B7-E54D-881AC9E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Spacák: 10 000,-</a:t>
            </a:r>
            <a:endParaRPr lang="en-US" dirty="0"/>
          </a:p>
          <a:p>
            <a:r>
              <a:rPr lang="cs-CZ" dirty="0"/>
              <a:t>Pyžamo: 555,-</a:t>
            </a:r>
            <a:endParaRPr lang="en-US" dirty="0"/>
          </a:p>
          <a:p>
            <a:r>
              <a:rPr lang="cs-CZ" dirty="0"/>
              <a:t>Polštář: 150,-</a:t>
            </a:r>
          </a:p>
          <a:p>
            <a:r>
              <a:rPr lang="cs-CZ" dirty="0"/>
              <a:t>Zubní kartáček: 33,-</a:t>
            </a:r>
            <a:endParaRPr lang="en-US" dirty="0"/>
          </a:p>
          <a:p>
            <a:r>
              <a:rPr lang="cs-CZ" dirty="0"/>
              <a:t>Zubní pasta: 50,-</a:t>
            </a:r>
          </a:p>
          <a:p>
            <a:endParaRPr lang="en-US" dirty="0"/>
          </a:p>
          <a:p>
            <a:r>
              <a:rPr lang="cs-CZ" dirty="0" err="1"/>
              <a:t>Zapla</a:t>
            </a:r>
            <a:r>
              <a:rPr lang="en-US" dirty="0"/>
              <a:t>t</a:t>
            </a:r>
            <a:r>
              <a:rPr lang="cs-CZ" dirty="0" err="1"/>
              <a:t>íme</a:t>
            </a:r>
            <a:r>
              <a:rPr lang="cs-CZ" dirty="0"/>
              <a:t>: 5 000 (10),-</a:t>
            </a:r>
          </a:p>
          <a:p>
            <a:endParaRPr lang="cs-CZ" dirty="0"/>
          </a:p>
          <a:p>
            <a:r>
              <a:rPr lang="cs-CZ" dirty="0"/>
              <a:t>Vráceno: 3 372 (10),-</a:t>
            </a:r>
          </a:p>
          <a:p>
            <a:pPr lvl="1"/>
            <a:r>
              <a:rPr lang="cs-CZ" dirty="0"/>
              <a:t>Součet: 11 112 (6),-</a:t>
            </a:r>
          </a:p>
          <a:p>
            <a:pPr lvl="1"/>
            <a:r>
              <a:rPr lang="cs-CZ" dirty="0"/>
              <a:t>Celkem: 1 628 (10),-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3EB5E-16F1-A501-4241-1146465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AC292-8730-F73F-37C2-F93636D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4B1B-784A-CB56-C519-3F57CA1D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11" name="Obrázek 10">
            <a:hlinkClick r:id="rId3" action="ppaction://hlinksldjump"/>
            <a:extLst>
              <a:ext uri="{FF2B5EF4-FFF2-40B4-BE49-F238E27FC236}">
                <a16:creationId xmlns:a16="http://schemas.microsoft.com/office/drawing/2014/main" id="{1425878A-8E72-1542-F904-31D4E14A9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162" y1="26347" x2="40619" y2="27944"/>
                        <a14:foregroundMark x1="41166" y1="26547" x2="41166" y2="26547"/>
                        <a14:foregroundMark x1="41348" y1="26547" x2="43716" y2="28743"/>
                        <a14:foregroundMark x1="57923" y1="27146" x2="61384" y2="295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9891" y="1182424"/>
            <a:ext cx="52292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69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3CA9-071B-76A3-0D26-0EB89BBB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Počítáme II – </a:t>
            </a:r>
            <a:r>
              <a:rPr lang="cs-CZ" dirty="0" err="1"/>
              <a:t>Tad</a:t>
            </a:r>
            <a:r>
              <a:rPr lang="en-US" dirty="0"/>
              <a:t>’</a:t>
            </a:r>
            <a:r>
              <a:rPr lang="cs-CZ" dirty="0" err="1"/>
              <a:t>Ehneané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5241C-AF77-64B7-E54D-881AC9E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Spacák: 10 000,-</a:t>
            </a:r>
            <a:endParaRPr lang="en-US" dirty="0"/>
          </a:p>
          <a:p>
            <a:r>
              <a:rPr lang="cs-CZ" dirty="0"/>
              <a:t>Pyžamo: 555,-</a:t>
            </a:r>
            <a:endParaRPr lang="en-US" dirty="0"/>
          </a:p>
          <a:p>
            <a:r>
              <a:rPr lang="cs-CZ" dirty="0"/>
              <a:t>Polštář: 150,-</a:t>
            </a:r>
          </a:p>
          <a:p>
            <a:r>
              <a:rPr lang="cs-CZ" dirty="0"/>
              <a:t>Zubní kartáček: 33,-</a:t>
            </a:r>
            <a:endParaRPr lang="en-US" dirty="0"/>
          </a:p>
          <a:p>
            <a:r>
              <a:rPr lang="cs-CZ" dirty="0"/>
              <a:t>Zubní pasta: 50,-</a:t>
            </a:r>
          </a:p>
          <a:p>
            <a:endParaRPr lang="en-US" dirty="0"/>
          </a:p>
          <a:p>
            <a:r>
              <a:rPr lang="cs-CZ" dirty="0" err="1"/>
              <a:t>Zapla</a:t>
            </a:r>
            <a:r>
              <a:rPr lang="en-US" dirty="0"/>
              <a:t>t</a:t>
            </a:r>
            <a:r>
              <a:rPr lang="cs-CZ" dirty="0" err="1"/>
              <a:t>íme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/>
              <a:t>Součet: 11 112 (6),-</a:t>
            </a:r>
          </a:p>
          <a:p>
            <a:r>
              <a:rPr lang="cs-CZ" dirty="0"/>
              <a:t>Celkem: 1 628 (10),-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3EB5E-16F1-A501-4241-1146465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27.01.2023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AC292-8730-F73F-37C2-F93636D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Dopplerův </a:t>
            </a:r>
            <a:r>
              <a:rPr lang="cs-CZ" dirty="0" err="1"/>
              <a:t>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4B1B-784A-CB56-C519-3F57CA1D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8</a:t>
            </a:r>
          </a:p>
        </p:txBody>
      </p:sp>
      <p:pic>
        <p:nvPicPr>
          <p:cNvPr id="11" name="Obrázek 10">
            <a:hlinkClick r:id="rId3" action="ppaction://hlinksldjump"/>
            <a:extLst>
              <a:ext uri="{FF2B5EF4-FFF2-40B4-BE49-F238E27FC236}">
                <a16:creationId xmlns:a16="http://schemas.microsoft.com/office/drawing/2014/main" id="{1425878A-8E72-1542-F904-31D4E14A9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162" y1="26347" x2="40619" y2="27944"/>
                        <a14:foregroundMark x1="41166" y1="26547" x2="41166" y2="26547"/>
                        <a14:foregroundMark x1="41348" y1="26547" x2="43716" y2="28743"/>
                        <a14:foregroundMark x1="57923" y1="27146" x2="61384" y2="295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9891" y="1182424"/>
            <a:ext cx="5229225" cy="4772025"/>
          </a:xfrm>
          <a:prstGeom prst="rect">
            <a:avLst/>
          </a:prstGeom>
        </p:spPr>
      </p:pic>
      <p:sp>
        <p:nvSpPr>
          <p:cNvPr id="7" name="Obdélník 6">
            <a:hlinkClick r:id="rId3" action="ppaction://hlinksldjump"/>
            <a:extLst>
              <a:ext uri="{FF2B5EF4-FFF2-40B4-BE49-F238E27FC236}">
                <a16:creationId xmlns:a16="http://schemas.microsoft.com/office/drawing/2014/main" id="{D6754A10-C01B-A4AF-13CC-F7281D15C147}"/>
              </a:ext>
            </a:extLst>
          </p:cNvPr>
          <p:cNvSpPr/>
          <p:nvPr/>
        </p:nvSpPr>
        <p:spPr>
          <a:xfrm>
            <a:off x="1838324" y="1381760"/>
            <a:ext cx="4501516" cy="163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hlinkClick r:id="rId6" action="ppaction://hlinksldjump"/>
            <a:extLst>
              <a:ext uri="{FF2B5EF4-FFF2-40B4-BE49-F238E27FC236}">
                <a16:creationId xmlns:a16="http://schemas.microsoft.com/office/drawing/2014/main" id="{B68B1DFA-CEFA-02C4-83BE-05D44829694C}"/>
              </a:ext>
            </a:extLst>
          </p:cNvPr>
          <p:cNvSpPr/>
          <p:nvPr/>
        </p:nvSpPr>
        <p:spPr>
          <a:xfrm>
            <a:off x="1838324" y="4518025"/>
            <a:ext cx="4331567" cy="163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170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1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C5B81125-6E84-4F4C-BD8B-26F35B859F95}" vid="{525AAA4E-249F-4EEA-A217-141F78C19635}"/>
    </a:ext>
  </a:extLst>
</a:theme>
</file>

<file path=ppt/theme/theme2.xml><?xml version="1.0" encoding="utf-8"?>
<a:theme xmlns:a="http://schemas.openxmlformats.org/drawingml/2006/main" name="1_Motiv1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Motiv_2019</Template>
  <TotalTime>3203</TotalTime>
  <Words>2640</Words>
  <Application>Microsoft Office PowerPoint</Application>
  <PresentationFormat>Širokoúhlá obrazovka</PresentationFormat>
  <Paragraphs>1140</Paragraphs>
  <Slides>39</Slides>
  <Notes>10</Notes>
  <HiddenSlides>21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Bree Serif</vt:lpstr>
      <vt:lpstr>Calibri</vt:lpstr>
      <vt:lpstr>Segoe UI</vt:lpstr>
      <vt:lpstr>Motiv1</vt:lpstr>
      <vt:lpstr>1_Motiv1</vt:lpstr>
      <vt:lpstr>Turistův počtář po galaxii</vt:lpstr>
      <vt:lpstr>Obsah</vt:lpstr>
      <vt:lpstr>Číselné soustavy</vt:lpstr>
      <vt:lpstr>Obchodní zákoník</vt:lpstr>
      <vt:lpstr>Počítáme I – Tad’Soleni</vt:lpstr>
      <vt:lpstr>Počítáme I – Sol’bal’Ehni</vt:lpstr>
      <vt:lpstr>Počítáme I – Základní operace</vt:lpstr>
      <vt:lpstr>Počítáme II – Tad’Ehneané</vt:lpstr>
      <vt:lpstr>Počítáme II – Tad’Ehneané</vt:lpstr>
      <vt:lpstr>Počítáme II – Etad’Soleni</vt:lpstr>
      <vt:lpstr>Počítáme II – Etad’Soleni</vt:lpstr>
      <vt:lpstr>Počítáme II – Proč vydělávám?</vt:lpstr>
      <vt:lpstr>Počítáme III – Cuir’Cuirři</vt:lpstr>
      <vt:lpstr>Počítáme III – Cuir’Cuirři</vt:lpstr>
      <vt:lpstr>Počítáme III – Ehn’Resolité</vt:lpstr>
      <vt:lpstr>Počítáme III – Ehn’Resolité</vt:lpstr>
      <vt:lpstr>Počítáme III – Jak převádět?</vt:lpstr>
      <vt:lpstr>Počítáme IV – Ehn’Soleni</vt:lpstr>
      <vt:lpstr>Počítáme IV – Ehn’Etadité</vt:lpstr>
      <vt:lpstr>Počítáme IV – Znaky dělitelnosti</vt:lpstr>
      <vt:lpstr>Spočítej a VYHRAJ !!!</vt:lpstr>
      <vt:lpstr>Spočítej a VYHRAJ !!!</vt:lpstr>
      <vt:lpstr>Spočítej a VYHRAJ !!!</vt:lpstr>
      <vt:lpstr>Spočítej a VYHRAJ !!!</vt:lpstr>
      <vt:lpstr>Spočítej a VYHRAJ !!!</vt:lpstr>
      <vt:lpstr>Spočítej a VYHRAJ !!!</vt:lpstr>
      <vt:lpstr>Spočítej a VYHRAJ !!!</vt:lpstr>
      <vt:lpstr>Spočítej a VYHRAJ !!!</vt:lpstr>
      <vt:lpstr>Spočítej a VYHRAJ !!!</vt:lpstr>
      <vt:lpstr>Spočítej a VYHRAJ !!!</vt:lpstr>
      <vt:lpstr>Spočítej a VYHRAJ !!!</vt:lpstr>
      <vt:lpstr>Spočítej a VYHRAJ !!!</vt:lpstr>
      <vt:lpstr>Spočítej a VYHRAJ !!!</vt:lpstr>
      <vt:lpstr>Spočítej a VYHRAJ !!!</vt:lpstr>
      <vt:lpstr>Spočítej a VYHRAJ !!!</vt:lpstr>
      <vt:lpstr>Spočítej a VYHRAJ !!!</vt:lpstr>
      <vt:lpstr>Spočítej a VYHRAJ !!!</vt:lpstr>
      <vt:lpstr>Zdroje</vt:lpstr>
      <vt:lpstr>Sbohem a díky za ryby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MaFIn</dc:title>
  <dc:creator>Vojtech Svandelik;Ivan Kraus</dc:creator>
  <cp:lastModifiedBy>externista</cp:lastModifiedBy>
  <cp:revision>106</cp:revision>
  <dcterms:created xsi:type="dcterms:W3CDTF">2016-10-28T15:41:46Z</dcterms:created>
  <dcterms:modified xsi:type="dcterms:W3CDTF">2023-01-27T08:55:05Z</dcterms:modified>
</cp:coreProperties>
</file>