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Bree Serif" panose="02000503040000020004" pitchFamily="50" charset="-18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nO89B6XGy2NA1wSHcPJ6muWIk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E13C94-D05D-49CD-AFBF-22C27504422A}">
  <a:tblStyle styleId="{DBE13C94-D05D-49CD-AFBF-22C27504422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/>
          <p:nvPr/>
        </p:nvSpPr>
        <p:spPr>
          <a:xfrm>
            <a:off x="552450" y="1404937"/>
            <a:ext cx="11087099" cy="4048125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2"/>
          <p:cNvSpPr txBox="1"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749524" y="2271712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ee Serif"/>
              <a:buNone/>
              <a:defRPr sz="6000" b="0"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/>
          <p:nvPr/>
        </p:nvSpPr>
        <p:spPr>
          <a:xfrm>
            <a:off x="5105185" y="1528762"/>
            <a:ext cx="19816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Dopplerův MaFIn</a:t>
            </a:r>
            <a:endParaRPr sz="1800" b="0" i="0" u="none" strike="noStrike" cap="non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" name="Google Shape;2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23" y="1528762"/>
            <a:ext cx="843655" cy="36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  <a:defRPr sz="4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" name="Google Shape;15;p31" descr="Obsah obrázku stůl, jídlo, papír, dřevěné&#10;&#10;Popis byl vytvořen automaticky"/>
          <p:cNvPicPr preferRelativeResize="0"/>
          <p:nvPr/>
        </p:nvPicPr>
        <p:blipFill rotWithShape="1">
          <a:blip r:embed="rId6">
            <a:alphaModFix/>
          </a:blip>
          <a:srcRect l="3491" t="35567" r="3491" b="35422"/>
          <a:stretch/>
        </p:blipFill>
        <p:spPr>
          <a:xfrm rot="-5400000">
            <a:off x="-2643073" y="2627426"/>
            <a:ext cx="6857999" cy="16031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Ondřej Čopák</a:t>
            </a:r>
            <a:endParaRPr/>
          </a:p>
        </p:txBody>
      </p:sp>
      <p:sp>
        <p:nvSpPr>
          <p:cNvPr id="42" name="Google Shape;42;p1"/>
          <p:cNvSpPr txBox="1">
            <a:spLocks noGrp="1"/>
          </p:cNvSpPr>
          <p:nvPr>
            <p:ph type="title"/>
          </p:nvPr>
        </p:nvSpPr>
        <p:spPr>
          <a:xfrm>
            <a:off x="749524" y="2271712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ee Serif"/>
              <a:buNone/>
            </a:pPr>
            <a:r>
              <a:rPr lang="cs-CZ"/>
              <a:t>Proč Lodě můžou zachránit život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1838324" y="4127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Co je zde špatně?</a:t>
            </a:r>
            <a:endParaRPr/>
          </a:p>
        </p:txBody>
      </p:sp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2022864" y="1380308"/>
            <a:ext cx="2276476" cy="167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1</a:t>
            </a:r>
            <a:r>
              <a:rPr lang="cs-CZ" sz="2000"/>
              <a:t>x</a:t>
            </a:r>
            <a:r>
              <a:rPr lang="cs-CZ"/>
              <a:t>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2</a:t>
            </a:r>
            <a:r>
              <a:rPr lang="cs-CZ" sz="2000"/>
              <a:t>x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4</a:t>
            </a:r>
            <a:r>
              <a:rPr lang="cs-CZ" sz="2000"/>
              <a:t>x</a:t>
            </a:r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  <p:graphicFrame>
        <p:nvGraphicFramePr>
          <p:cNvPr id="211" name="Google Shape;211;p10"/>
          <p:cNvGraphicFramePr/>
          <p:nvPr/>
        </p:nvGraphicFramePr>
        <p:xfrm>
          <a:off x="2661494" y="1405360"/>
          <a:ext cx="1466200" cy="3665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" name="Google Shape;212;p10"/>
          <p:cNvGraphicFramePr/>
          <p:nvPr/>
        </p:nvGraphicFramePr>
        <p:xfrm>
          <a:off x="2661494" y="1922452"/>
          <a:ext cx="1099650" cy="3665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3" name="Google Shape;213;p10"/>
          <p:cNvGraphicFramePr/>
          <p:nvPr/>
        </p:nvGraphicFramePr>
        <p:xfrm>
          <a:off x="2661494" y="2452454"/>
          <a:ext cx="733100" cy="3665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4" name="Google Shape;214;p10"/>
          <p:cNvSpPr txBox="1"/>
          <p:nvPr/>
        </p:nvSpPr>
        <p:spPr>
          <a:xfrm>
            <a:off x="5343524" y="1537337"/>
            <a:ext cx="1504951" cy="72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 hráči	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6970681" y="1581439"/>
            <a:ext cx="3252623" cy="49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cs-CZ" sz="228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Lodě se </a:t>
            </a:r>
            <a:r>
              <a:rPr lang="cs-CZ" sz="2280" b="1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nesmí</a:t>
            </a:r>
            <a:r>
              <a:rPr lang="cs-CZ" sz="228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dotýkat</a:t>
            </a:r>
            <a:endParaRPr sz="1090"/>
          </a:p>
        </p:txBody>
      </p:sp>
      <p:pic>
        <p:nvPicPr>
          <p:cNvPr id="216" name="Google Shape;216;p10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338" y="2288997"/>
            <a:ext cx="3850525" cy="39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10394950" y="1531624"/>
            <a:ext cx="1257303" cy="49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10 x 10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5301940" y="2658655"/>
            <a:ext cx="1384610" cy="34172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7041558" y="3354710"/>
            <a:ext cx="1035440" cy="330737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 rot="5400000">
            <a:off x="8095774" y="3009995"/>
            <a:ext cx="1015797" cy="343332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4950575" y="3724739"/>
            <a:ext cx="702730" cy="33794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 rot="5400000">
            <a:off x="7029450" y="4733273"/>
            <a:ext cx="1065634" cy="35995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 rot="2571808">
            <a:off x="6006417" y="3896999"/>
            <a:ext cx="702730" cy="33794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 rot="5400000">
            <a:off x="5456602" y="5273714"/>
            <a:ext cx="702730" cy="33794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5979005" y="5442685"/>
            <a:ext cx="702730" cy="33794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4749966" y="3543088"/>
            <a:ext cx="1103948" cy="70273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MIMO POLE</a:t>
            </a:r>
            <a:endParaRPr/>
          </a:p>
        </p:txBody>
      </p:sp>
      <p:sp>
        <p:nvSpPr>
          <p:cNvPr id="227" name="Google Shape;227;p10"/>
          <p:cNvSpPr/>
          <p:nvPr/>
        </p:nvSpPr>
        <p:spPr>
          <a:xfrm rot="5221555">
            <a:off x="7923179" y="2830296"/>
            <a:ext cx="1390448" cy="70273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MOC LODÍ</a:t>
            </a:r>
            <a:endParaRPr/>
          </a:p>
        </p:txBody>
      </p:sp>
      <p:sp>
        <p:nvSpPr>
          <p:cNvPr id="228" name="Google Shape;228;p10"/>
          <p:cNvSpPr/>
          <p:nvPr/>
        </p:nvSpPr>
        <p:spPr>
          <a:xfrm rot="2507100">
            <a:off x="5919899" y="3603786"/>
            <a:ext cx="864132" cy="890077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ŠIKMO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 rot="227632">
            <a:off x="5257700" y="5265240"/>
            <a:ext cx="1532119" cy="70273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NESMÍ DOTÝKAT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235" name="Google Shape;235;p11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236" name="Google Shape;236;p11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  <p:pic>
        <p:nvPicPr>
          <p:cNvPr id="237" name="Google Shape;237;p11" descr="Eels and Escalators | Encyclopedia SpongeBobia | Fand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636828"/>
            <a:ext cx="5569541" cy="423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 descr="Real Spongebob Eels and Escalators Board Game! : 8 Steps (with Pictures) -  Instructables"/>
          <p:cNvPicPr preferRelativeResize="0"/>
          <p:nvPr/>
        </p:nvPicPr>
        <p:blipFill rotWithShape="1">
          <a:blip r:embed="rId4">
            <a:alphaModFix/>
          </a:blip>
          <a:srcRect l="13572" r="22738"/>
          <a:stretch/>
        </p:blipFill>
        <p:spPr>
          <a:xfrm>
            <a:off x="4103136" y="581824"/>
            <a:ext cx="7601083" cy="579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 descr="Rolling Dice:Amazon.com:Appstore for Androi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0316" y="2990571"/>
            <a:ext cx="3000829" cy="300082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 txBox="1">
            <a:spLocks noGrp="1"/>
          </p:cNvSpPr>
          <p:nvPr>
            <p:ph type="title"/>
          </p:nvPr>
        </p:nvSpPr>
        <p:spPr>
          <a:xfrm>
            <a:off x="1838324" y="351874"/>
            <a:ext cx="2849085" cy="1339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 sz="3900" dirty="0"/>
              <a:t>Náhodnost? </a:t>
            </a:r>
            <a:endParaRPr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1. Náhodné střílení</a:t>
            </a:r>
            <a:endParaRPr/>
          </a:p>
        </p:txBody>
      </p:sp>
      <p:sp>
        <p:nvSpPr>
          <p:cNvPr id="246" name="Google Shape;246;p12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Průměrná výhra: 84 tahů</a:t>
            </a:r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248" name="Google Shape;248;p12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249" name="Google Shape;249;p12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  <p:pic>
        <p:nvPicPr>
          <p:cNvPr id="250" name="Google Shape;250;p1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664" y="2034975"/>
            <a:ext cx="3692105" cy="377791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2"/>
          <p:cNvSpPr/>
          <p:nvPr/>
        </p:nvSpPr>
        <p:spPr>
          <a:xfrm>
            <a:off x="9877488" y="3055856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9191688" y="371152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10860468" y="273235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9862248" y="4046258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8176477" y="3384446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10860468" y="4725566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11189098" y="3719181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9191688" y="4725566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8205415" y="240714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8477" y="2527502"/>
            <a:ext cx="5687684" cy="344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2. Lov a cíl</a:t>
            </a:r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Průměrná výhra: 50 tahů</a:t>
            </a:r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  <p:pic>
        <p:nvPicPr>
          <p:cNvPr id="270" name="Google Shape;270;p1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664" y="2034975"/>
            <a:ext cx="3692105" cy="377791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/>
          <p:nvPr/>
        </p:nvSpPr>
        <p:spPr>
          <a:xfrm>
            <a:off x="9191688" y="371152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10522346" y="4031446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10179326" y="4041091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10522346" y="374497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10546339" y="3423767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/>
          <p:nvPr/>
        </p:nvSpPr>
        <p:spPr>
          <a:xfrm>
            <a:off x="10531409" y="4354184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/>
          <p:nvPr/>
        </p:nvSpPr>
        <p:spPr>
          <a:xfrm>
            <a:off x="10875097" y="341024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10201931" y="3392872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10219829" y="3697670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10182211" y="4399412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10881876" y="3756562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10890939" y="4082670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10866490" y="4388391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10219829" y="4712088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10545401" y="4737830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10842100" y="4748864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437" y="2527502"/>
            <a:ext cx="5715465" cy="344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3. Šachovnice</a:t>
            </a:r>
            <a:endParaRPr/>
          </a:p>
        </p:txBody>
      </p:sp>
      <p:sp>
        <p:nvSpPr>
          <p:cNvPr id="293" name="Google Shape;293;p14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294" name="Google Shape;294;p14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295" name="Google Shape;295;p14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  <p:pic>
        <p:nvPicPr>
          <p:cNvPr id="296" name="Google Shape;296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664" y="2034975"/>
            <a:ext cx="3692105" cy="377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4" descr="Background patter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8195858" y="2392165"/>
            <a:ext cx="3354911" cy="335331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/>
          <p:cNvSpPr/>
          <p:nvPr/>
        </p:nvSpPr>
        <p:spPr>
          <a:xfrm>
            <a:off x="8499444" y="3377240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8862837" y="3734087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9873313" y="2759410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10208739" y="306705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9879663" y="305974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Průměrná výhra: 40 tahů</a:t>
            </a:r>
            <a:endParaRPr/>
          </a:p>
        </p:txBody>
      </p:sp>
      <p:pic>
        <p:nvPicPr>
          <p:cNvPr id="304" name="Google Shape;30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7518" y="2575563"/>
            <a:ext cx="5522070" cy="323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title"/>
          </p:nvPr>
        </p:nvSpPr>
        <p:spPr>
          <a:xfrm>
            <a:off x="1757897" y="-201943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4. Teplá mapa</a:t>
            </a:r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dt" idx="10"/>
          </p:nvPr>
        </p:nvSpPr>
        <p:spPr>
          <a:xfrm>
            <a:off x="1697147" y="6370396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ftr" idx="11"/>
          </p:nvPr>
        </p:nvSpPr>
        <p:spPr>
          <a:xfrm>
            <a:off x="2766679" y="6370396"/>
            <a:ext cx="17627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  <p:graphicFrame>
        <p:nvGraphicFramePr>
          <p:cNvPr id="313" name="Google Shape;313;p15"/>
          <p:cNvGraphicFramePr/>
          <p:nvPr/>
        </p:nvGraphicFramePr>
        <p:xfrm>
          <a:off x="5140110" y="927188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4" name="Google Shape;314;p15"/>
          <p:cNvGraphicFramePr/>
          <p:nvPr/>
        </p:nvGraphicFramePr>
        <p:xfrm>
          <a:off x="7236145" y="923189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5" name="Google Shape;315;p15"/>
          <p:cNvGraphicFramePr/>
          <p:nvPr/>
        </p:nvGraphicFramePr>
        <p:xfrm>
          <a:off x="1924512" y="911285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Google Shape;316;p15"/>
          <p:cNvGraphicFramePr/>
          <p:nvPr/>
        </p:nvGraphicFramePr>
        <p:xfrm>
          <a:off x="2657602" y="2006733"/>
          <a:ext cx="1099650" cy="3665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7" name="Google Shape;317;p15"/>
          <p:cNvGraphicFramePr/>
          <p:nvPr/>
        </p:nvGraphicFramePr>
        <p:xfrm>
          <a:off x="2291057" y="1276485"/>
          <a:ext cx="733100" cy="3665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" name="Google Shape;318;p15"/>
          <p:cNvGraphicFramePr/>
          <p:nvPr/>
        </p:nvGraphicFramePr>
        <p:xfrm>
          <a:off x="9359806" y="940527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9" name="Google Shape;319;p15"/>
          <p:cNvSpPr/>
          <p:nvPr/>
        </p:nvSpPr>
        <p:spPr>
          <a:xfrm>
            <a:off x="10101818" y="1689521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0" name="Google Shape;320;p15"/>
          <p:cNvGraphicFramePr/>
          <p:nvPr/>
        </p:nvGraphicFramePr>
        <p:xfrm>
          <a:off x="3750328" y="2977073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1" name="Google Shape;321;p15"/>
          <p:cNvSpPr/>
          <p:nvPr/>
        </p:nvSpPr>
        <p:spPr>
          <a:xfrm>
            <a:off x="4492340" y="3726066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5"/>
          <p:cNvSpPr/>
          <p:nvPr/>
        </p:nvSpPr>
        <p:spPr>
          <a:xfrm>
            <a:off x="4850564" y="408143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3" name="Google Shape;323;p15"/>
          <p:cNvGraphicFramePr/>
          <p:nvPr/>
        </p:nvGraphicFramePr>
        <p:xfrm>
          <a:off x="5868300" y="2988945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4" name="Google Shape;324;p15"/>
          <p:cNvSpPr/>
          <p:nvPr/>
        </p:nvSpPr>
        <p:spPr>
          <a:xfrm>
            <a:off x="6977460" y="4094172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5"/>
          <p:cNvSpPr/>
          <p:nvPr/>
        </p:nvSpPr>
        <p:spPr>
          <a:xfrm>
            <a:off x="6628947" y="374035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5"/>
          <p:cNvSpPr/>
          <p:nvPr/>
        </p:nvSpPr>
        <p:spPr>
          <a:xfrm>
            <a:off x="6970942" y="3729820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7" name="Google Shape;327;p15"/>
          <p:cNvGraphicFramePr/>
          <p:nvPr/>
        </p:nvGraphicFramePr>
        <p:xfrm>
          <a:off x="7954812" y="2992391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" name="Google Shape;328;p15"/>
          <p:cNvSpPr/>
          <p:nvPr/>
        </p:nvSpPr>
        <p:spPr>
          <a:xfrm>
            <a:off x="9063972" y="409761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8715459" y="3743799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9057454" y="3733266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8697462" y="409761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2" name="Google Shape;332;p15"/>
          <p:cNvGraphicFramePr/>
          <p:nvPr/>
        </p:nvGraphicFramePr>
        <p:xfrm>
          <a:off x="10041324" y="2988945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3" name="Google Shape;333;p15"/>
          <p:cNvSpPr/>
          <p:nvPr/>
        </p:nvSpPr>
        <p:spPr>
          <a:xfrm>
            <a:off x="11150484" y="4094172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10801971" y="374035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5"/>
          <p:cNvSpPr/>
          <p:nvPr/>
        </p:nvSpPr>
        <p:spPr>
          <a:xfrm>
            <a:off x="11143966" y="3729820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5"/>
          <p:cNvSpPr/>
          <p:nvPr/>
        </p:nvSpPr>
        <p:spPr>
          <a:xfrm>
            <a:off x="10783974" y="4094172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5"/>
          <p:cNvSpPr/>
          <p:nvPr/>
        </p:nvSpPr>
        <p:spPr>
          <a:xfrm>
            <a:off x="11512266" y="4094172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8" name="Google Shape;338;p15"/>
          <p:cNvGraphicFramePr/>
          <p:nvPr/>
        </p:nvGraphicFramePr>
        <p:xfrm>
          <a:off x="4632595" y="4969308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9" name="Google Shape;339;p15"/>
          <p:cNvSpPr/>
          <p:nvPr/>
        </p:nvSpPr>
        <p:spPr>
          <a:xfrm>
            <a:off x="5741755" y="6074535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5"/>
          <p:cNvSpPr/>
          <p:nvPr/>
        </p:nvSpPr>
        <p:spPr>
          <a:xfrm>
            <a:off x="5393242" y="5720716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/>
          <p:nvPr/>
        </p:nvSpPr>
        <p:spPr>
          <a:xfrm>
            <a:off x="5735237" y="571018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5373723" y="5347539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"/>
          <p:cNvSpPr/>
          <p:nvPr/>
        </p:nvSpPr>
        <p:spPr>
          <a:xfrm>
            <a:off x="6103537" y="6074535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4" name="Google Shape;344;p15"/>
          <p:cNvGraphicFramePr/>
          <p:nvPr/>
        </p:nvGraphicFramePr>
        <p:xfrm>
          <a:off x="6785117" y="4969308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5" name="Google Shape;345;p15"/>
          <p:cNvSpPr/>
          <p:nvPr/>
        </p:nvSpPr>
        <p:spPr>
          <a:xfrm>
            <a:off x="7894277" y="6074535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5"/>
          <p:cNvSpPr/>
          <p:nvPr/>
        </p:nvSpPr>
        <p:spPr>
          <a:xfrm>
            <a:off x="7545764" y="5720716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5"/>
          <p:cNvSpPr/>
          <p:nvPr/>
        </p:nvSpPr>
        <p:spPr>
          <a:xfrm>
            <a:off x="7887759" y="571018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5"/>
          <p:cNvSpPr/>
          <p:nvPr/>
        </p:nvSpPr>
        <p:spPr>
          <a:xfrm>
            <a:off x="7526245" y="5347539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5"/>
          <p:cNvSpPr/>
          <p:nvPr/>
        </p:nvSpPr>
        <p:spPr>
          <a:xfrm>
            <a:off x="8256059" y="6074535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/>
          <p:nvPr/>
        </p:nvSpPr>
        <p:spPr>
          <a:xfrm>
            <a:off x="7887759" y="5365906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1" name="Google Shape;351;p15"/>
          <p:cNvGraphicFramePr/>
          <p:nvPr/>
        </p:nvGraphicFramePr>
        <p:xfrm>
          <a:off x="8912280" y="4969308"/>
          <a:ext cx="1832750" cy="18327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2" name="Google Shape;352;p15"/>
          <p:cNvSpPr/>
          <p:nvPr/>
        </p:nvSpPr>
        <p:spPr>
          <a:xfrm>
            <a:off x="10021440" y="6074535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9672927" y="5720716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5"/>
          <p:cNvSpPr/>
          <p:nvPr/>
        </p:nvSpPr>
        <p:spPr>
          <a:xfrm>
            <a:off x="10014922" y="571018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5"/>
          <p:cNvSpPr/>
          <p:nvPr/>
        </p:nvSpPr>
        <p:spPr>
          <a:xfrm>
            <a:off x="9653408" y="5347539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10383222" y="6074535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5"/>
          <p:cNvSpPr/>
          <p:nvPr/>
        </p:nvSpPr>
        <p:spPr>
          <a:xfrm>
            <a:off x="10014922" y="5365906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5"/>
          <p:cNvSpPr/>
          <p:nvPr/>
        </p:nvSpPr>
        <p:spPr>
          <a:xfrm>
            <a:off x="9262499" y="5344796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4. Teplá mapa</a:t>
            </a:r>
            <a:endParaRPr/>
          </a:p>
        </p:txBody>
      </p:sp>
      <p:sp>
        <p:nvSpPr>
          <p:cNvPr id="364" name="Google Shape;364;p16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5618252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Průměrná výhra: 32 tahů</a:t>
            </a:r>
            <a:endParaRPr/>
          </a:p>
        </p:txBody>
      </p:sp>
      <p:sp>
        <p:nvSpPr>
          <p:cNvPr id="365" name="Google Shape;365;p16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366" name="Google Shape;366;p16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367" name="Google Shape;367;p16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  <p:pic>
        <p:nvPicPr>
          <p:cNvPr id="368" name="Google Shape;3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301" y="2474006"/>
            <a:ext cx="5751497" cy="336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6" descr="Beating Battleships with Algorithms and AI – paulvanderlaken.com"/>
          <p:cNvPicPr preferRelativeResize="0"/>
          <p:nvPr/>
        </p:nvPicPr>
        <p:blipFill rotWithShape="1">
          <a:blip r:embed="rId4">
            <a:alphaModFix/>
          </a:blip>
          <a:srcRect l="49657" t="24821" r="4966" b="25989"/>
          <a:stretch/>
        </p:blipFill>
        <p:spPr>
          <a:xfrm>
            <a:off x="8262954" y="3012833"/>
            <a:ext cx="3022600" cy="327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6" descr="Beating Battleships with Algorithms and AI – paulvanderlaken.com"/>
          <p:cNvPicPr preferRelativeResize="0"/>
          <p:nvPr/>
        </p:nvPicPr>
        <p:blipFill rotWithShape="1">
          <a:blip r:embed="rId4">
            <a:alphaModFix/>
          </a:blip>
          <a:srcRect l="6219" t="27083" r="48404" b="23726"/>
          <a:stretch/>
        </p:blipFill>
        <p:spPr>
          <a:xfrm>
            <a:off x="8221384" y="187323"/>
            <a:ext cx="3022600" cy="32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5. AI</a:t>
            </a:r>
            <a:endParaRPr/>
          </a:p>
        </p:txBody>
      </p:sp>
      <p:sp>
        <p:nvSpPr>
          <p:cNvPr id="376" name="Google Shape;376;p17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5618252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bude mít dostatek dat, tak může bezchybně předpovědět kde všechny lodě jsou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Průměrná výhra: 18 tahů (0 chyb)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77" name="Google Shape;377;p17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378" name="Google Shape;378;p17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379" name="Google Shape;379;p17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  <p:pic>
        <p:nvPicPr>
          <p:cNvPr id="380" name="Google Shape;380;p1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664" y="2034975"/>
            <a:ext cx="3692105" cy="377791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7"/>
          <p:cNvSpPr/>
          <p:nvPr/>
        </p:nvSpPr>
        <p:spPr>
          <a:xfrm>
            <a:off x="10522346" y="374497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7"/>
          <p:cNvSpPr/>
          <p:nvPr/>
        </p:nvSpPr>
        <p:spPr>
          <a:xfrm>
            <a:off x="10528920" y="4009864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7"/>
          <p:cNvSpPr/>
          <p:nvPr/>
        </p:nvSpPr>
        <p:spPr>
          <a:xfrm>
            <a:off x="9199629" y="471688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7"/>
          <p:cNvSpPr/>
          <p:nvPr/>
        </p:nvSpPr>
        <p:spPr>
          <a:xfrm>
            <a:off x="8178679" y="4358984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7"/>
          <p:cNvSpPr/>
          <p:nvPr/>
        </p:nvSpPr>
        <p:spPr>
          <a:xfrm>
            <a:off x="8529146" y="4384175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7"/>
          <p:cNvSpPr/>
          <p:nvPr/>
        </p:nvSpPr>
        <p:spPr>
          <a:xfrm>
            <a:off x="9870112" y="4731692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7"/>
          <p:cNvSpPr/>
          <p:nvPr/>
        </p:nvSpPr>
        <p:spPr>
          <a:xfrm>
            <a:off x="9870112" y="504899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9208614" y="5034194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9208613" y="539209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9870111" y="3071096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9208613" y="4371732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10522345" y="4358298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10862787" y="5343619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11173819" y="5354204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7"/>
          <p:cNvSpPr/>
          <p:nvPr/>
        </p:nvSpPr>
        <p:spPr>
          <a:xfrm>
            <a:off x="10200860" y="3056760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8858146" y="2715306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7"/>
          <p:cNvSpPr/>
          <p:nvPr/>
        </p:nvSpPr>
        <p:spPr>
          <a:xfrm>
            <a:off x="8550644" y="2713192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7"/>
          <p:cNvSpPr/>
          <p:nvPr/>
        </p:nvSpPr>
        <p:spPr>
          <a:xfrm>
            <a:off x="9128290" y="2708932"/>
            <a:ext cx="350467" cy="357904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Jak rozmístit svoje pole</a:t>
            </a:r>
            <a:endParaRPr/>
          </a:p>
        </p:txBody>
      </p:sp>
      <p:sp>
        <p:nvSpPr>
          <p:cNvPr id="404" name="Google Shape;404;p18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405" name="Google Shape;405;p18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406" name="Google Shape;406;p18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  <p:graphicFrame>
        <p:nvGraphicFramePr>
          <p:cNvPr id="407" name="Google Shape;407;p18"/>
          <p:cNvGraphicFramePr/>
          <p:nvPr/>
        </p:nvGraphicFramePr>
        <p:xfrm>
          <a:off x="5086605" y="1850807"/>
          <a:ext cx="4032050" cy="40320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chemeClr val="dk1"/>
                          </a:solidFill>
                        </a:rPr>
                        <a:t>10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F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H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J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08" name="Google Shape;408;p18"/>
          <p:cNvSpPr/>
          <p:nvPr/>
        </p:nvSpPr>
        <p:spPr>
          <a:xfrm>
            <a:off x="6945611" y="3697832"/>
            <a:ext cx="702730" cy="33794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6553202" y="3332617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6917141" y="3331985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299642" y="3331985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7673212" y="3331985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6545582" y="3709244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6548904" y="4054829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6917141" y="4066887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7285378" y="4066887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7656080" y="370162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7663700" y="4063221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5471329" y="5159839"/>
            <a:ext cx="348699" cy="722963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20" name="Google Shape;420;p18"/>
          <p:cNvSpPr/>
          <p:nvPr/>
        </p:nvSpPr>
        <p:spPr>
          <a:xfrm>
            <a:off x="5471329" y="4796422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8"/>
          <p:cNvSpPr/>
          <p:nvPr/>
        </p:nvSpPr>
        <p:spPr>
          <a:xfrm>
            <a:off x="5820028" y="4788803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8"/>
          <p:cNvSpPr/>
          <p:nvPr/>
        </p:nvSpPr>
        <p:spPr>
          <a:xfrm>
            <a:off x="5827815" y="5159839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8"/>
          <p:cNvSpPr/>
          <p:nvPr/>
        </p:nvSpPr>
        <p:spPr>
          <a:xfrm>
            <a:off x="5841234" y="5537091"/>
            <a:ext cx="348699" cy="334735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Jak rozmístit svoje pole</a:t>
            </a:r>
            <a:endParaRPr/>
          </a:p>
        </p:txBody>
      </p:sp>
      <p:sp>
        <p:nvSpPr>
          <p:cNvPr id="429" name="Google Shape;429;p19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430" name="Google Shape;430;p19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431" name="Google Shape;431;p19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  <p:pic>
        <p:nvPicPr>
          <p:cNvPr id="432" name="Google Shape;432;p19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2588" y="1665642"/>
            <a:ext cx="3274240" cy="335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9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666" y="1665642"/>
            <a:ext cx="3274240" cy="335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9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6160" y="1665641"/>
            <a:ext cx="3274240" cy="335480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9"/>
          <p:cNvSpPr/>
          <p:nvPr/>
        </p:nvSpPr>
        <p:spPr>
          <a:xfrm>
            <a:off x="3890233" y="2278429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2134036" y="1990152"/>
            <a:ext cx="1157660" cy="27102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9"/>
          <p:cNvSpPr/>
          <p:nvPr/>
        </p:nvSpPr>
        <p:spPr>
          <a:xfrm rot="5400000">
            <a:off x="1836159" y="4046865"/>
            <a:ext cx="890590" cy="29483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9"/>
          <p:cNvSpPr/>
          <p:nvPr/>
        </p:nvSpPr>
        <p:spPr>
          <a:xfrm rot="5400000">
            <a:off x="2442585" y="3441831"/>
            <a:ext cx="890590" cy="29483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4440871" y="3463432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3893419" y="4648435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9"/>
          <p:cNvSpPr/>
          <p:nvPr/>
        </p:nvSpPr>
        <p:spPr>
          <a:xfrm rot="5400000">
            <a:off x="4605212" y="4196588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9"/>
          <p:cNvSpPr/>
          <p:nvPr/>
        </p:nvSpPr>
        <p:spPr>
          <a:xfrm>
            <a:off x="6545553" y="1999936"/>
            <a:ext cx="1157660" cy="27102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9"/>
          <p:cNvSpPr/>
          <p:nvPr/>
        </p:nvSpPr>
        <p:spPr>
          <a:xfrm rot="5400000">
            <a:off x="7830986" y="4196588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7694586" y="3177875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9"/>
          <p:cNvSpPr/>
          <p:nvPr/>
        </p:nvSpPr>
        <p:spPr>
          <a:xfrm>
            <a:off x="6803417" y="2586280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5654963" y="2576998"/>
            <a:ext cx="890590" cy="29483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9"/>
          <p:cNvSpPr/>
          <p:nvPr/>
        </p:nvSpPr>
        <p:spPr>
          <a:xfrm>
            <a:off x="7703212" y="2559252"/>
            <a:ext cx="890590" cy="29483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9"/>
          <p:cNvSpPr/>
          <p:nvPr/>
        </p:nvSpPr>
        <p:spPr>
          <a:xfrm>
            <a:off x="5915281" y="3182622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9"/>
          <p:cNvSpPr/>
          <p:nvPr/>
        </p:nvSpPr>
        <p:spPr>
          <a:xfrm rot="5400000">
            <a:off x="11200232" y="4046865"/>
            <a:ext cx="890590" cy="29483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9735188" y="4656887"/>
            <a:ext cx="1157660" cy="27102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9"/>
          <p:cNvSpPr/>
          <p:nvPr/>
        </p:nvSpPr>
        <p:spPr>
          <a:xfrm rot="5400000">
            <a:off x="8820724" y="2576305"/>
            <a:ext cx="890590" cy="29483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9"/>
          <p:cNvSpPr/>
          <p:nvPr/>
        </p:nvSpPr>
        <p:spPr>
          <a:xfrm rot="5400000">
            <a:off x="8959121" y="4196588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9"/>
          <p:cNvSpPr/>
          <p:nvPr/>
        </p:nvSpPr>
        <p:spPr>
          <a:xfrm rot="5400000">
            <a:off x="11640431" y="2436144"/>
            <a:ext cx="585830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9"/>
          <p:cNvSpPr/>
          <p:nvPr/>
        </p:nvSpPr>
        <p:spPr>
          <a:xfrm>
            <a:off x="9684660" y="2283518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9"/>
          <p:cNvSpPr/>
          <p:nvPr/>
        </p:nvSpPr>
        <p:spPr>
          <a:xfrm>
            <a:off x="10314018" y="3169020"/>
            <a:ext cx="635041" cy="28555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9"/>
          <p:cNvSpPr/>
          <p:nvPr/>
        </p:nvSpPr>
        <p:spPr>
          <a:xfrm>
            <a:off x="2541492" y="5123395"/>
            <a:ext cx="1728005" cy="427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18; 57; 25</a:t>
            </a:r>
            <a:endParaRPr/>
          </a:p>
        </p:txBody>
      </p:sp>
      <p:sp>
        <p:nvSpPr>
          <p:cNvPr id="457" name="Google Shape;457;p19"/>
          <p:cNvSpPr/>
          <p:nvPr/>
        </p:nvSpPr>
        <p:spPr>
          <a:xfrm>
            <a:off x="6194500" y="5105387"/>
            <a:ext cx="1728005" cy="427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18; 50; 32</a:t>
            </a:r>
            <a:endParaRPr/>
          </a:p>
        </p:txBody>
      </p:sp>
      <p:sp>
        <p:nvSpPr>
          <p:cNvPr id="458" name="Google Shape;458;p19"/>
          <p:cNvSpPr/>
          <p:nvPr/>
        </p:nvSpPr>
        <p:spPr>
          <a:xfrm>
            <a:off x="9770102" y="5115081"/>
            <a:ext cx="1728005" cy="427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18; 59; 23</a:t>
            </a:r>
            <a:endParaRPr/>
          </a:p>
        </p:txBody>
      </p:sp>
      <p:sp>
        <p:nvSpPr>
          <p:cNvPr id="459" name="Google Shape;459;p19"/>
          <p:cNvSpPr/>
          <p:nvPr/>
        </p:nvSpPr>
        <p:spPr>
          <a:xfrm>
            <a:off x="5881292" y="5713711"/>
            <a:ext cx="2354420" cy="4273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lodě, okolí lodí, zbytek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Video – lodě </a:t>
            </a: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Tady bude video, na kterém budou lodě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Vyprávění příběhu jak nějaký chytrý člověk, který se na lodi nudil vymyslel hru s loděmi…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to je jako kdyby učitel v době svého volného času někoho učil…</a:t>
            </a: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27.01.2020</a:t>
            </a: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Proč víc lidí prohraje než vyhraje?</a:t>
            </a:r>
            <a:endParaRPr/>
          </a:p>
        </p:txBody>
      </p:sp>
      <p:sp>
        <p:nvSpPr>
          <p:cNvPr id="465" name="Google Shape;465;p20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800"/>
              <a:t>Dohromady 10 zápasů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800"/>
              <a:t>Každý 4 zápasy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800" b="0" cap="none">
                <a:solidFill>
                  <a:schemeClr val="dk1"/>
                </a:solidFill>
              </a:rPr>
              <a:t>3+ výhry zápasů = výhra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800"/>
              <a:t>1- výhry zápasů = prohra</a:t>
            </a:r>
            <a:endParaRPr sz="2800" b="0" cap="none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66" name="Google Shape;466;p20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467" name="Google Shape;467;p20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468" name="Google Shape;468;p20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  <p:sp>
        <p:nvSpPr>
          <p:cNvPr id="469" name="Google Shape;469;p20"/>
          <p:cNvSpPr/>
          <p:nvPr/>
        </p:nvSpPr>
        <p:spPr>
          <a:xfrm>
            <a:off x="7885846" y="2312431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0"/>
          <p:cNvSpPr/>
          <p:nvPr/>
        </p:nvSpPr>
        <p:spPr>
          <a:xfrm>
            <a:off x="9399556" y="3332835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0"/>
          <p:cNvSpPr/>
          <p:nvPr/>
        </p:nvSpPr>
        <p:spPr>
          <a:xfrm>
            <a:off x="8818532" y="4936327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0"/>
          <p:cNvSpPr/>
          <p:nvPr/>
        </p:nvSpPr>
        <p:spPr>
          <a:xfrm>
            <a:off x="6991377" y="4910349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6430198" y="3332835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4" name="Google Shape;474;p20"/>
          <p:cNvCxnSpPr/>
          <p:nvPr/>
        </p:nvCxnSpPr>
        <p:spPr>
          <a:xfrm flipH="1">
            <a:off x="7648575" y="3332835"/>
            <a:ext cx="546340" cy="14243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5" name="Google Shape;475;p20"/>
          <p:cNvCxnSpPr/>
          <p:nvPr/>
        </p:nvCxnSpPr>
        <p:spPr>
          <a:xfrm flipH="1">
            <a:off x="7403333" y="3664414"/>
            <a:ext cx="1760567" cy="251509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6" name="Google Shape;476;p20"/>
          <p:cNvCxnSpPr/>
          <p:nvPr/>
        </p:nvCxnSpPr>
        <p:spPr>
          <a:xfrm rot="10800000">
            <a:off x="7403333" y="3971761"/>
            <a:ext cx="1358538" cy="88275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7" name="Google Shape;477;p20"/>
          <p:cNvCxnSpPr/>
          <p:nvPr/>
        </p:nvCxnSpPr>
        <p:spPr>
          <a:xfrm flipH="1">
            <a:off x="7682164" y="3762709"/>
            <a:ext cx="1548324" cy="1050264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8" name="Google Shape;478;p20"/>
          <p:cNvCxnSpPr/>
          <p:nvPr/>
        </p:nvCxnSpPr>
        <p:spPr>
          <a:xfrm>
            <a:off x="8354293" y="3319071"/>
            <a:ext cx="549807" cy="1438064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9" name="Google Shape;479;p20"/>
          <p:cNvCxnSpPr/>
          <p:nvPr/>
        </p:nvCxnSpPr>
        <p:spPr>
          <a:xfrm flipH="1">
            <a:off x="7287699" y="2989826"/>
            <a:ext cx="498567" cy="36167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0" name="Google Shape;480;p20"/>
          <p:cNvCxnSpPr/>
          <p:nvPr/>
        </p:nvCxnSpPr>
        <p:spPr>
          <a:xfrm rot="10800000">
            <a:off x="6991377" y="4252664"/>
            <a:ext cx="222170" cy="519331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1" name="Google Shape;481;p20"/>
          <p:cNvCxnSpPr/>
          <p:nvPr/>
        </p:nvCxnSpPr>
        <p:spPr>
          <a:xfrm rot="10800000" flipH="1">
            <a:off x="9428714" y="4252664"/>
            <a:ext cx="213730" cy="519331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2" name="Google Shape;482;p20"/>
          <p:cNvCxnSpPr/>
          <p:nvPr/>
        </p:nvCxnSpPr>
        <p:spPr>
          <a:xfrm>
            <a:off x="7948024" y="5348819"/>
            <a:ext cx="761734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3" name="Google Shape;483;p20"/>
          <p:cNvCxnSpPr/>
          <p:nvPr/>
        </p:nvCxnSpPr>
        <p:spPr>
          <a:xfrm>
            <a:off x="8797391" y="2989826"/>
            <a:ext cx="527584" cy="32924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4" name="Google Shape;484;p20"/>
          <p:cNvSpPr/>
          <p:nvPr/>
        </p:nvSpPr>
        <p:spPr>
          <a:xfrm flipH="1">
            <a:off x="8904100" y="2316851"/>
            <a:ext cx="1648588" cy="531350"/>
          </a:xfrm>
          <a:prstGeom prst="rightArrowCallout">
            <a:avLst>
              <a:gd name="adj1" fmla="val 14244"/>
              <a:gd name="adj2" fmla="val 17829"/>
              <a:gd name="adj3" fmla="val 25000"/>
              <a:gd name="adj4" fmla="val 64977"/>
            </a:avLst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 txBox="1">
            <a:spLocks noGrp="1"/>
          </p:cNvSpPr>
          <p:nvPr>
            <p:ph type="title"/>
          </p:nvPr>
        </p:nvSpPr>
        <p:spPr>
          <a:xfrm>
            <a:off x="1883577" y="133349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Cílem je jít na eskalátor s méně lidmi</a:t>
            </a:r>
            <a:endParaRPr/>
          </a:p>
        </p:txBody>
      </p:sp>
      <p:sp>
        <p:nvSpPr>
          <p:cNvPr id="490" name="Google Shape;490;p21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  <p:pic>
        <p:nvPicPr>
          <p:cNvPr id="493" name="Google Shape;493;p21" descr="Falls on Tube escalators rise as users fear catching Covid if they hold  onto hand rails | Evening Standard"/>
          <p:cNvPicPr preferRelativeResize="0"/>
          <p:nvPr/>
        </p:nvPicPr>
        <p:blipFill rotWithShape="1">
          <a:blip r:embed="rId3">
            <a:alphaModFix/>
          </a:blip>
          <a:srcRect l="15927"/>
          <a:stretch/>
        </p:blipFill>
        <p:spPr>
          <a:xfrm>
            <a:off x="3600477" y="1361079"/>
            <a:ext cx="6264697" cy="492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3824" r="14718"/>
          <a:stretch/>
        </p:blipFill>
        <p:spPr>
          <a:xfrm>
            <a:off x="3600477" y="1361079"/>
            <a:ext cx="6402626" cy="494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2"/>
          <p:cNvSpPr txBox="1">
            <a:spLocks noGrp="1"/>
          </p:cNvSpPr>
          <p:nvPr>
            <p:ph type="title"/>
          </p:nvPr>
        </p:nvSpPr>
        <p:spPr>
          <a:xfrm>
            <a:off x="1883577" y="40593"/>
            <a:ext cx="10023475" cy="113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Cílem je jít na eskalátor s méně lidmi</a:t>
            </a:r>
            <a:endParaRPr/>
          </a:p>
        </p:txBody>
      </p:sp>
      <p:pic>
        <p:nvPicPr>
          <p:cNvPr id="500" name="Google Shape;50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824" r="14718"/>
          <a:stretch/>
        </p:blipFill>
        <p:spPr>
          <a:xfrm>
            <a:off x="1573228" y="1083868"/>
            <a:ext cx="6376971" cy="5172546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2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503" name="Google Shape;503;p22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  <p:pic>
        <p:nvPicPr>
          <p:cNvPr id="504" name="Google Shape;504;p22" descr="Falls on Tube escalators rise as users fear catching Covid if they hold  onto hand rails | Evening Standard"/>
          <p:cNvPicPr preferRelativeResize="0"/>
          <p:nvPr/>
        </p:nvPicPr>
        <p:blipFill rotWithShape="1">
          <a:blip r:embed="rId4">
            <a:alphaModFix/>
          </a:blip>
          <a:srcRect l="15927"/>
          <a:stretch/>
        </p:blipFill>
        <p:spPr>
          <a:xfrm>
            <a:off x="5634445" y="1083869"/>
            <a:ext cx="6570255" cy="5163548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2"/>
          <p:cNvSpPr/>
          <p:nvPr/>
        </p:nvSpPr>
        <p:spPr>
          <a:xfrm>
            <a:off x="6736080" y="3124200"/>
            <a:ext cx="487680" cy="457200"/>
          </a:xfrm>
          <a:prstGeom prst="ellipse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6580505" y="2611861"/>
            <a:ext cx="487680" cy="457200"/>
          </a:xfrm>
          <a:prstGeom prst="ellipse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2"/>
          <p:cNvSpPr/>
          <p:nvPr/>
        </p:nvSpPr>
        <p:spPr>
          <a:xfrm>
            <a:off x="7310755" y="2348336"/>
            <a:ext cx="487680" cy="457200"/>
          </a:xfrm>
          <a:prstGeom prst="ellipse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2"/>
          <p:cNvSpPr/>
          <p:nvPr/>
        </p:nvSpPr>
        <p:spPr>
          <a:xfrm>
            <a:off x="7583804" y="2194299"/>
            <a:ext cx="487680" cy="457200"/>
          </a:xfrm>
          <a:prstGeom prst="ellipse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2"/>
          <p:cNvSpPr/>
          <p:nvPr/>
        </p:nvSpPr>
        <p:spPr>
          <a:xfrm>
            <a:off x="7733981" y="2015363"/>
            <a:ext cx="309882" cy="277833"/>
          </a:xfrm>
          <a:prstGeom prst="ellipse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2"/>
          <p:cNvSpPr/>
          <p:nvPr/>
        </p:nvSpPr>
        <p:spPr>
          <a:xfrm>
            <a:off x="7827644" y="2070503"/>
            <a:ext cx="309882" cy="277833"/>
          </a:xfrm>
          <a:prstGeom prst="ellipse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2"/>
          <p:cNvSpPr/>
          <p:nvPr/>
        </p:nvSpPr>
        <p:spPr>
          <a:xfrm>
            <a:off x="10465834" y="3581400"/>
            <a:ext cx="887966" cy="9398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10892078" y="3124200"/>
            <a:ext cx="588722" cy="71656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2"/>
          <p:cNvSpPr/>
          <p:nvPr/>
        </p:nvSpPr>
        <p:spPr>
          <a:xfrm>
            <a:off x="9650412" y="2436601"/>
            <a:ext cx="370431" cy="38047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2"/>
          <p:cNvSpPr/>
          <p:nvPr/>
        </p:nvSpPr>
        <p:spPr>
          <a:xfrm>
            <a:off x="9027204" y="2455386"/>
            <a:ext cx="370431" cy="38047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2"/>
          <p:cNvSpPr/>
          <p:nvPr/>
        </p:nvSpPr>
        <p:spPr>
          <a:xfrm>
            <a:off x="9590404" y="2576936"/>
            <a:ext cx="370431" cy="38047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9201060" y="2194299"/>
            <a:ext cx="229914" cy="24013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2"/>
          <p:cNvSpPr/>
          <p:nvPr/>
        </p:nvSpPr>
        <p:spPr>
          <a:xfrm>
            <a:off x="9359788" y="2129371"/>
            <a:ext cx="229914" cy="24013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8971553" y="2084707"/>
            <a:ext cx="229914" cy="24013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2"/>
          <p:cNvSpPr/>
          <p:nvPr/>
        </p:nvSpPr>
        <p:spPr>
          <a:xfrm>
            <a:off x="6228387" y="1282207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5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10918577" y="1268369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5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Proč víc lidí prohraje než vyhraje?</a:t>
            </a:r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  <p:sp>
        <p:nvSpPr>
          <p:cNvPr id="529" name="Google Shape;529;p23"/>
          <p:cNvSpPr/>
          <p:nvPr/>
        </p:nvSpPr>
        <p:spPr>
          <a:xfrm>
            <a:off x="3249335" y="2233445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30" name="Google Shape;530;p23"/>
          <p:cNvSpPr/>
          <p:nvPr/>
        </p:nvSpPr>
        <p:spPr>
          <a:xfrm>
            <a:off x="4362112" y="2219731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31" name="Google Shape;531;p23"/>
          <p:cNvSpPr/>
          <p:nvPr/>
        </p:nvSpPr>
        <p:spPr>
          <a:xfrm>
            <a:off x="5430499" y="2233445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32" name="Google Shape;532;p23"/>
          <p:cNvSpPr/>
          <p:nvPr/>
        </p:nvSpPr>
        <p:spPr>
          <a:xfrm>
            <a:off x="6498886" y="2219730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33" name="Google Shape;533;p23"/>
          <p:cNvSpPr/>
          <p:nvPr/>
        </p:nvSpPr>
        <p:spPr>
          <a:xfrm>
            <a:off x="7567273" y="2233445"/>
            <a:ext cx="823912" cy="8239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34" name="Google Shape;534;p23"/>
          <p:cNvSpPr/>
          <p:nvPr/>
        </p:nvSpPr>
        <p:spPr>
          <a:xfrm>
            <a:off x="8927762" y="2158998"/>
            <a:ext cx="2038351" cy="95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ZÁPASŮ</a:t>
            </a:r>
            <a:endParaRPr/>
          </a:p>
        </p:txBody>
      </p:sp>
      <p:sp>
        <p:nvSpPr>
          <p:cNvPr id="535" name="Google Shape;535;p23"/>
          <p:cNvSpPr/>
          <p:nvPr/>
        </p:nvSpPr>
        <p:spPr>
          <a:xfrm>
            <a:off x="3271530" y="3396411"/>
            <a:ext cx="823912" cy="960362"/>
          </a:xfrm>
          <a:prstGeom prst="upArrowCallout">
            <a:avLst>
              <a:gd name="adj1" fmla="val 6538"/>
              <a:gd name="adj2" fmla="val 11145"/>
              <a:gd name="adj3" fmla="val 20376"/>
              <a:gd name="adj4" fmla="val 6497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</a:t>
            </a:r>
            <a:endParaRPr/>
          </a:p>
        </p:txBody>
      </p:sp>
      <p:sp>
        <p:nvSpPr>
          <p:cNvPr id="536" name="Google Shape;536;p23"/>
          <p:cNvSpPr/>
          <p:nvPr/>
        </p:nvSpPr>
        <p:spPr>
          <a:xfrm>
            <a:off x="3078649" y="2046180"/>
            <a:ext cx="1209675" cy="1198441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6344134" y="2024916"/>
            <a:ext cx="2368551" cy="1198441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 dirty="0"/>
              <a:t>Shrnutí</a:t>
            </a:r>
            <a:endParaRPr dirty="0"/>
          </a:p>
        </p:txBody>
      </p:sp>
      <p:sp>
        <p:nvSpPr>
          <p:cNvPr id="543" name="Google Shape;543;p24"/>
          <p:cNvSpPr txBox="1">
            <a:spLocks noGrp="1"/>
          </p:cNvSpPr>
          <p:nvPr>
            <p:ph type="body" idx="1"/>
          </p:nvPr>
        </p:nvSpPr>
        <p:spPr>
          <a:xfrm>
            <a:off x="7199085" y="1704158"/>
            <a:ext cx="4516924" cy="465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b="1" dirty="0"/>
              <a:t>Hledání Lodí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Hledejte na základě pravděpodobnosti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Vyškrtejte si políčka kolem již potopené lodě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Hrajte křížkově (šachovnice)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Soustřeďte se na vždy jednu loď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Užijte si hru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544" name="Google Shape;544;p24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  <p:sp>
        <p:nvSpPr>
          <p:cNvPr id="547" name="Google Shape;547;p24"/>
          <p:cNvSpPr txBox="1"/>
          <p:nvPr/>
        </p:nvSpPr>
        <p:spPr>
          <a:xfrm>
            <a:off x="2102432" y="1704158"/>
            <a:ext cx="4516924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Rozmístění Pole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Poznejte svého soupeře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Buďte nepředvídatelní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Rozmisťujte velké lodě na kraje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Každou hru zvolte úplně jiné rozmístění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Domluvte se na počtu a typu lodí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SMYSLEM HRANÍ JE UŽÍT SI TO A BAVIT SE</a:t>
            </a:r>
            <a:endParaRPr/>
          </a:p>
        </p:txBody>
      </p:sp>
      <p:sp>
        <p:nvSpPr>
          <p:cNvPr id="553" name="Google Shape;553;p25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video</a:t>
            </a:r>
            <a:endParaRPr/>
          </a:p>
        </p:txBody>
      </p:sp>
      <p:sp>
        <p:nvSpPr>
          <p:cNvPr id="554" name="Google Shape;554;p25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27.01.2020</a:t>
            </a:r>
            <a:endParaRPr/>
          </a:p>
        </p:txBody>
      </p:sp>
      <p:sp>
        <p:nvSpPr>
          <p:cNvPr id="555" name="Google Shape;555;p25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556" name="Google Shape;556;p25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  <p:pic>
        <p:nvPicPr>
          <p:cNvPr id="557" name="Google Shape;55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6"/>
          <p:cNvSpPr txBox="1"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Ondřej Čopák</a:t>
            </a:r>
            <a:endParaRPr/>
          </a:p>
        </p:txBody>
      </p:sp>
      <p:sp>
        <p:nvSpPr>
          <p:cNvPr id="563" name="Google Shape;563;p26"/>
          <p:cNvSpPr txBox="1">
            <a:spLocks noGrp="1"/>
          </p:cNvSpPr>
          <p:nvPr>
            <p:ph type="title"/>
          </p:nvPr>
        </p:nvSpPr>
        <p:spPr>
          <a:xfrm>
            <a:off x="749524" y="2271712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 sz="4000"/>
              <a:t>Děkuji za vaši pozornost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7"/>
          <p:cNvSpPr txBox="1"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Ondřej Čopák</a:t>
            </a:r>
            <a:endParaRPr/>
          </a:p>
        </p:txBody>
      </p:sp>
      <p:sp>
        <p:nvSpPr>
          <p:cNvPr id="569" name="Google Shape;569;p27"/>
          <p:cNvSpPr txBox="1">
            <a:spLocks noGrp="1"/>
          </p:cNvSpPr>
          <p:nvPr>
            <p:ph type="title"/>
          </p:nvPr>
        </p:nvSpPr>
        <p:spPr>
          <a:xfrm>
            <a:off x="749524" y="2271712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 sz="4000"/>
              <a:t>Děkuji za váš mentální proces, jehož funkcí je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8"/>
          <p:cNvSpPr txBox="1"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Ondřej Čopák</a:t>
            </a:r>
            <a:endParaRPr/>
          </a:p>
        </p:txBody>
      </p:sp>
      <p:sp>
        <p:nvSpPr>
          <p:cNvPr id="575" name="Google Shape;575;p28"/>
          <p:cNvSpPr txBox="1">
            <a:spLocks noGrp="1"/>
          </p:cNvSpPr>
          <p:nvPr>
            <p:ph type="title"/>
          </p:nvPr>
        </p:nvSpPr>
        <p:spPr>
          <a:xfrm>
            <a:off x="749523" y="2271712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 sz="4000" dirty="0"/>
              <a:t>Děkuji za váš mentální </a:t>
            </a:r>
            <a:r>
              <a:rPr lang="cs-CZ" sz="3900" dirty="0"/>
              <a:t>proces</a:t>
            </a:r>
            <a:r>
              <a:rPr lang="cs-CZ" sz="4000" dirty="0"/>
              <a:t>, jehož funkcí je</a:t>
            </a:r>
            <a:br>
              <a:rPr lang="cs-CZ" sz="4000" dirty="0"/>
            </a:br>
            <a:endParaRPr sz="4000" dirty="0"/>
          </a:p>
        </p:txBody>
      </p:sp>
      <p:sp>
        <p:nvSpPr>
          <p:cNvPr id="576" name="Google Shape;576;p28"/>
          <p:cNvSpPr txBox="1"/>
          <p:nvPr/>
        </p:nvSpPr>
        <p:spPr>
          <a:xfrm>
            <a:off x="749523" y="2832002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 sz="3900" b="0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vpouštět do vědomí omezený počet informací a</a:t>
            </a:r>
            <a:endParaRPr sz="39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endParaRPr sz="4000" b="0" i="0" u="none" strike="noStrike" cap="none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9"/>
          <p:cNvSpPr txBox="1"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dirty="0"/>
              <a:t>Ondřej </a:t>
            </a:r>
            <a:r>
              <a:rPr lang="cs-CZ" dirty="0" err="1"/>
              <a:t>Čopák</a:t>
            </a:r>
            <a:endParaRPr dirty="0"/>
          </a:p>
        </p:txBody>
      </p:sp>
      <p:sp>
        <p:nvSpPr>
          <p:cNvPr id="582" name="Google Shape;582;p29"/>
          <p:cNvSpPr txBox="1">
            <a:spLocks noGrp="1"/>
          </p:cNvSpPr>
          <p:nvPr>
            <p:ph type="title"/>
          </p:nvPr>
        </p:nvSpPr>
        <p:spPr>
          <a:xfrm>
            <a:off x="749522" y="2116057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 sz="3900" dirty="0"/>
              <a:t>Děkuji za váš mentální proces, jehož funkcí je vpouštět do vědomí omezený počet informací a </a:t>
            </a:r>
            <a:br>
              <a:rPr lang="cs-CZ" sz="3900" dirty="0"/>
            </a:br>
            <a:endParaRPr sz="3900" dirty="0"/>
          </a:p>
        </p:txBody>
      </p:sp>
      <p:sp>
        <p:nvSpPr>
          <p:cNvPr id="583" name="Google Shape;583;p29"/>
          <p:cNvSpPr txBox="1"/>
          <p:nvPr/>
        </p:nvSpPr>
        <p:spPr>
          <a:xfrm>
            <a:off x="749523" y="2643519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endParaRPr sz="3900" b="0" i="0" u="none" strike="noStrike" cap="none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 sz="3900" b="0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tak ho chránit před zahlcením velkým množstvím</a:t>
            </a:r>
            <a:endParaRPr sz="3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0587"/>
          <a:stretch/>
        </p:blipFill>
        <p:spPr>
          <a:xfrm>
            <a:off x="1658646" y="-1"/>
            <a:ext cx="10533354" cy="67616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Jak stavět lodě?</a:t>
            </a: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 txBox="1">
            <a:spLocks noGrp="1"/>
          </p:cNvSpPr>
          <p:nvPr>
            <p:ph type="subTitle" idx="1"/>
          </p:nvPr>
        </p:nvSpPr>
        <p:spPr>
          <a:xfrm>
            <a:off x="749523" y="4659408"/>
            <a:ext cx="10692954" cy="57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dirty="0"/>
              <a:t>Ondřej </a:t>
            </a:r>
            <a:r>
              <a:rPr lang="cs-CZ" dirty="0" err="1"/>
              <a:t>Čopák</a:t>
            </a:r>
            <a:endParaRPr dirty="0"/>
          </a:p>
        </p:txBody>
      </p:sp>
      <p:sp>
        <p:nvSpPr>
          <p:cNvPr id="589" name="Google Shape;589;p30"/>
          <p:cNvSpPr txBox="1">
            <a:spLocks noGrp="1"/>
          </p:cNvSpPr>
          <p:nvPr>
            <p:ph type="title"/>
          </p:nvPr>
        </p:nvSpPr>
        <p:spPr>
          <a:xfrm>
            <a:off x="749524" y="2638628"/>
            <a:ext cx="10692953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 sz="3900" dirty="0"/>
              <a:t>Děkuji za váš mentální proces, jehož funkcí je vpouštět do vědomí omezený počet informací a tak ho chránit před zahlcením velkým množstvím podnětů. (definice pozornosti)</a:t>
            </a:r>
            <a:br>
              <a:rPr lang="cs-CZ" sz="3900" dirty="0"/>
            </a:br>
            <a:endParaRPr sz="3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838325" y="0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Co jsou to lodě? 				</a:t>
            </a:r>
            <a:r>
              <a:rPr lang="cs-CZ" b="1"/>
              <a:t>Jak je vyhrát?</a:t>
            </a:r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  <p:graphicFrame>
        <p:nvGraphicFramePr>
          <p:cNvPr id="70" name="Google Shape;70;p4"/>
          <p:cNvGraphicFramePr/>
          <p:nvPr/>
        </p:nvGraphicFramePr>
        <p:xfrm>
          <a:off x="2489200" y="218615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 u="none" strike="noStrike" cap="none">
                          <a:solidFill>
                            <a:schemeClr val="dk1"/>
                          </a:solidFill>
                        </a:rPr>
                        <a:t>10</a:t>
                      </a:r>
                      <a:endParaRPr sz="11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F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H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J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1" name="Google Shape;71;p4"/>
          <p:cNvGraphicFramePr/>
          <p:nvPr/>
        </p:nvGraphicFramePr>
        <p:xfrm>
          <a:off x="7142352" y="218615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chemeClr val="dk1"/>
                          </a:solidFill>
                        </a:rPr>
                        <a:t>10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F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H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J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2" name="Google Shape;72;p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038123" y="2725740"/>
            <a:ext cx="3327529" cy="365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683755" y="2735074"/>
            <a:ext cx="3327529" cy="365766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/>
          <p:nvPr/>
        </p:nvSpPr>
        <p:spPr>
          <a:xfrm>
            <a:off x="3347909" y="-409575"/>
            <a:ext cx="22193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Hráč 1</a:t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01061" y="-409574"/>
            <a:ext cx="22193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Hráč 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1739722" y="216232"/>
            <a:ext cx="1643191" cy="50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Hráč 1</a:t>
            </a:r>
            <a:endParaRPr/>
          </a:p>
        </p:txBody>
      </p:sp>
      <p:pic>
        <p:nvPicPr>
          <p:cNvPr id="84" name="Google Shape;84;p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9130" y="235885"/>
            <a:ext cx="2605247" cy="266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3128" y="216232"/>
            <a:ext cx="2605247" cy="266579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/>
          <p:nvPr/>
        </p:nvSpPr>
        <p:spPr>
          <a:xfrm>
            <a:off x="1739722" y="3462545"/>
            <a:ext cx="1643191" cy="50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Hráč 2</a:t>
            </a:r>
            <a:endParaRPr/>
          </a:p>
        </p:txBody>
      </p:sp>
      <p:pic>
        <p:nvPicPr>
          <p:cNvPr id="87" name="Google Shape;87;p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0529" y="3447545"/>
            <a:ext cx="2605247" cy="266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1328" y="3447545"/>
            <a:ext cx="2605247" cy="266579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/>
          <p:nvPr/>
        </p:nvSpPr>
        <p:spPr>
          <a:xfrm>
            <a:off x="8612828" y="2843579"/>
            <a:ext cx="2425845" cy="2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lodě hráče 2 (</a:t>
            </a:r>
            <a:r>
              <a:rPr lang="cs-CZ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protivník</a:t>
            </a: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5641028" y="6104770"/>
            <a:ext cx="2425845" cy="2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lodě hráče 2 (</a:t>
            </a:r>
            <a:r>
              <a:rPr lang="cs-CZ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hráč</a:t>
            </a: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5679930" y="2854061"/>
            <a:ext cx="2425845" cy="2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lodě hráče 1 (</a:t>
            </a:r>
            <a:r>
              <a:rPr lang="cs-CZ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hráč</a:t>
            </a: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8681329" y="6095599"/>
            <a:ext cx="2425845" cy="2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lodě hráče 1 (</a:t>
            </a:r>
            <a:r>
              <a:rPr lang="cs-CZ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protivník</a:t>
            </a: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2040424" y="885585"/>
            <a:ext cx="2247900" cy="1037019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E5?</a:t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2025861" y="4135348"/>
            <a:ext cx="2247900" cy="1037017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Vedle</a:t>
            </a:r>
            <a:endParaRPr/>
          </a:p>
        </p:txBody>
      </p:sp>
      <p:cxnSp>
        <p:nvCxnSpPr>
          <p:cNvPr id="95" name="Google Shape;95;p5"/>
          <p:cNvCxnSpPr/>
          <p:nvPr/>
        </p:nvCxnSpPr>
        <p:spPr>
          <a:xfrm>
            <a:off x="1590675" y="3312442"/>
            <a:ext cx="1061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5"/>
          <p:cNvSpPr/>
          <p:nvPr/>
        </p:nvSpPr>
        <p:spPr>
          <a:xfrm>
            <a:off x="9712899" y="4391657"/>
            <a:ext cx="240506" cy="246897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9690176" y="1404095"/>
            <a:ext cx="239293" cy="230914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6712106" y="4628118"/>
            <a:ext cx="239293" cy="230914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2042459" y="4128035"/>
            <a:ext cx="2247900" cy="1037019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D5?</a:t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2044257" y="891460"/>
            <a:ext cx="2228827" cy="1031144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Trefa</a:t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6710893" y="1207986"/>
            <a:ext cx="240506" cy="246897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2032898" y="4137511"/>
            <a:ext cx="2247900" cy="1037019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D4?</a:t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2040424" y="883158"/>
            <a:ext cx="2228827" cy="1018032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Vedle</a:t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6452176" y="1207986"/>
            <a:ext cx="239293" cy="230914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9482404" y="4399648"/>
            <a:ext cx="239293" cy="230914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2040318" y="895061"/>
            <a:ext cx="2247900" cy="1037019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D5?</a:t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2032804" y="4145131"/>
            <a:ext cx="2262929" cy="1019614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Vedle</a:t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9698074" y="1167654"/>
            <a:ext cx="239293" cy="230914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6720004" y="4391677"/>
            <a:ext cx="239293" cy="230914"/>
          </a:xfrm>
          <a:custGeom>
            <a:avLst/>
            <a:gdLst/>
            <a:ahLst/>
            <a:cxnLst/>
            <a:rect l="l" t="t" r="r" b="b"/>
            <a:pathLst>
              <a:path w="239293" h="230914" extrusionOk="0">
                <a:moveTo>
                  <a:pt x="17837" y="860"/>
                </a:moveTo>
                <a:cubicBezTo>
                  <a:pt x="21806" y="1654"/>
                  <a:pt x="28463" y="-599"/>
                  <a:pt x="29743" y="3241"/>
                </a:cubicBezTo>
                <a:cubicBezTo>
                  <a:pt x="31207" y="7632"/>
                  <a:pt x="25490" y="11533"/>
                  <a:pt x="22599" y="15147"/>
                </a:cubicBezTo>
                <a:cubicBezTo>
                  <a:pt x="19093" y="19530"/>
                  <a:pt x="8918" y="21729"/>
                  <a:pt x="10693" y="27054"/>
                </a:cubicBezTo>
                <a:cubicBezTo>
                  <a:pt x="12281" y="31817"/>
                  <a:pt x="20218" y="23879"/>
                  <a:pt x="24981" y="22291"/>
                </a:cubicBezTo>
                <a:cubicBezTo>
                  <a:pt x="28156" y="19116"/>
                  <a:pt x="30770" y="15257"/>
                  <a:pt x="34506" y="12766"/>
                </a:cubicBezTo>
                <a:cubicBezTo>
                  <a:pt x="38062" y="10395"/>
                  <a:pt x="42589" y="9916"/>
                  <a:pt x="46412" y="8004"/>
                </a:cubicBezTo>
                <a:cubicBezTo>
                  <a:pt x="50552" y="5934"/>
                  <a:pt x="54349" y="3241"/>
                  <a:pt x="58318" y="860"/>
                </a:cubicBezTo>
                <a:cubicBezTo>
                  <a:pt x="38753" y="39988"/>
                  <a:pt x="71123" y="-20983"/>
                  <a:pt x="22599" y="43722"/>
                </a:cubicBezTo>
                <a:cubicBezTo>
                  <a:pt x="20218" y="46897"/>
                  <a:pt x="18262" y="50441"/>
                  <a:pt x="15456" y="53247"/>
                </a:cubicBezTo>
                <a:cubicBezTo>
                  <a:pt x="12650" y="56053"/>
                  <a:pt x="4156" y="56841"/>
                  <a:pt x="5931" y="60391"/>
                </a:cubicBezTo>
                <a:cubicBezTo>
                  <a:pt x="7741" y="64011"/>
                  <a:pt x="13868" y="58804"/>
                  <a:pt x="17837" y="58010"/>
                </a:cubicBezTo>
                <a:cubicBezTo>
                  <a:pt x="23393" y="54835"/>
                  <a:pt x="29386" y="52325"/>
                  <a:pt x="34506" y="48485"/>
                </a:cubicBezTo>
                <a:cubicBezTo>
                  <a:pt x="38996" y="45117"/>
                  <a:pt x="41963" y="40001"/>
                  <a:pt x="46412" y="36579"/>
                </a:cubicBezTo>
                <a:cubicBezTo>
                  <a:pt x="60585" y="25676"/>
                  <a:pt x="60706" y="26257"/>
                  <a:pt x="72606" y="22291"/>
                </a:cubicBezTo>
                <a:cubicBezTo>
                  <a:pt x="91211" y="3686"/>
                  <a:pt x="71688" y="20369"/>
                  <a:pt x="96418" y="8004"/>
                </a:cubicBezTo>
                <a:cubicBezTo>
                  <a:pt x="99968" y="6229"/>
                  <a:pt x="107506" y="-2788"/>
                  <a:pt x="105943" y="860"/>
                </a:cubicBezTo>
                <a:cubicBezTo>
                  <a:pt x="98576" y="18049"/>
                  <a:pt x="86435" y="27897"/>
                  <a:pt x="72606" y="38960"/>
                </a:cubicBezTo>
                <a:cubicBezTo>
                  <a:pt x="66408" y="43919"/>
                  <a:pt x="59530" y="48020"/>
                  <a:pt x="53556" y="53247"/>
                </a:cubicBezTo>
                <a:cubicBezTo>
                  <a:pt x="24807" y="78402"/>
                  <a:pt x="45380" y="66860"/>
                  <a:pt x="24981" y="77060"/>
                </a:cubicBezTo>
                <a:cubicBezTo>
                  <a:pt x="19019" y="100899"/>
                  <a:pt x="27982" y="76440"/>
                  <a:pt x="15456" y="88966"/>
                </a:cubicBezTo>
                <a:cubicBezTo>
                  <a:pt x="13681" y="90741"/>
                  <a:pt x="10564" y="96110"/>
                  <a:pt x="13074" y="96110"/>
                </a:cubicBezTo>
                <a:cubicBezTo>
                  <a:pt x="24439" y="96110"/>
                  <a:pt x="35299" y="91347"/>
                  <a:pt x="46412" y="88966"/>
                </a:cubicBezTo>
                <a:cubicBezTo>
                  <a:pt x="54349" y="84997"/>
                  <a:pt x="62489" y="81411"/>
                  <a:pt x="70224" y="77060"/>
                </a:cubicBezTo>
                <a:cubicBezTo>
                  <a:pt x="83861" y="69389"/>
                  <a:pt x="89994" y="62293"/>
                  <a:pt x="103562" y="53247"/>
                </a:cubicBezTo>
                <a:cubicBezTo>
                  <a:pt x="108324" y="50072"/>
                  <a:pt x="113220" y="47088"/>
                  <a:pt x="117849" y="43722"/>
                </a:cubicBezTo>
                <a:cubicBezTo>
                  <a:pt x="121960" y="40733"/>
                  <a:pt x="126162" y="37791"/>
                  <a:pt x="129756" y="34197"/>
                </a:cubicBezTo>
                <a:cubicBezTo>
                  <a:pt x="132562" y="31391"/>
                  <a:pt x="133597" y="26873"/>
                  <a:pt x="136899" y="24672"/>
                </a:cubicBezTo>
                <a:cubicBezTo>
                  <a:pt x="141076" y="21887"/>
                  <a:pt x="146424" y="21497"/>
                  <a:pt x="151187" y="19910"/>
                </a:cubicBezTo>
                <a:cubicBezTo>
                  <a:pt x="155949" y="16735"/>
                  <a:pt x="161005" y="13961"/>
                  <a:pt x="165474" y="10385"/>
                </a:cubicBezTo>
                <a:cubicBezTo>
                  <a:pt x="168980" y="7580"/>
                  <a:pt x="170739" y="-560"/>
                  <a:pt x="174999" y="860"/>
                </a:cubicBezTo>
                <a:cubicBezTo>
                  <a:pt x="178839" y="2140"/>
                  <a:pt x="174556" y="9213"/>
                  <a:pt x="172618" y="12766"/>
                </a:cubicBezTo>
                <a:cubicBezTo>
                  <a:pt x="169649" y="18209"/>
                  <a:pt x="164585" y="22213"/>
                  <a:pt x="160712" y="27054"/>
                </a:cubicBezTo>
                <a:cubicBezTo>
                  <a:pt x="149520" y="41044"/>
                  <a:pt x="158453" y="33648"/>
                  <a:pt x="141662" y="43722"/>
                </a:cubicBezTo>
                <a:cubicBezTo>
                  <a:pt x="135458" y="51478"/>
                  <a:pt x="131675" y="58241"/>
                  <a:pt x="122612" y="62772"/>
                </a:cubicBezTo>
                <a:cubicBezTo>
                  <a:pt x="119685" y="64236"/>
                  <a:pt x="116262" y="64360"/>
                  <a:pt x="113087" y="65154"/>
                </a:cubicBezTo>
                <a:cubicBezTo>
                  <a:pt x="110706" y="68329"/>
                  <a:pt x="108749" y="71873"/>
                  <a:pt x="105943" y="74679"/>
                </a:cubicBezTo>
                <a:cubicBezTo>
                  <a:pt x="96160" y="84462"/>
                  <a:pt x="93171" y="83987"/>
                  <a:pt x="82131" y="91347"/>
                </a:cubicBezTo>
                <a:cubicBezTo>
                  <a:pt x="63578" y="103715"/>
                  <a:pt x="81691" y="93948"/>
                  <a:pt x="63081" y="103254"/>
                </a:cubicBezTo>
                <a:cubicBezTo>
                  <a:pt x="57517" y="119939"/>
                  <a:pt x="66227" y="100709"/>
                  <a:pt x="48793" y="112779"/>
                </a:cubicBezTo>
                <a:cubicBezTo>
                  <a:pt x="3494" y="144141"/>
                  <a:pt x="49136" y="124072"/>
                  <a:pt x="17837" y="136591"/>
                </a:cubicBezTo>
                <a:cubicBezTo>
                  <a:pt x="15456" y="138972"/>
                  <a:pt x="12849" y="141148"/>
                  <a:pt x="10693" y="143735"/>
                </a:cubicBezTo>
                <a:cubicBezTo>
                  <a:pt x="8861" y="145934"/>
                  <a:pt x="3137" y="150258"/>
                  <a:pt x="5931" y="150879"/>
                </a:cubicBezTo>
                <a:cubicBezTo>
                  <a:pt x="14489" y="152781"/>
                  <a:pt x="23393" y="149291"/>
                  <a:pt x="32124" y="148497"/>
                </a:cubicBezTo>
                <a:cubicBezTo>
                  <a:pt x="36093" y="146116"/>
                  <a:pt x="40417" y="144245"/>
                  <a:pt x="44031" y="141354"/>
                </a:cubicBezTo>
                <a:cubicBezTo>
                  <a:pt x="48414" y="137848"/>
                  <a:pt x="51089" y="132275"/>
                  <a:pt x="55937" y="129447"/>
                </a:cubicBezTo>
                <a:cubicBezTo>
                  <a:pt x="60928" y="126535"/>
                  <a:pt x="67050" y="126272"/>
                  <a:pt x="72606" y="124685"/>
                </a:cubicBezTo>
                <a:cubicBezTo>
                  <a:pt x="81450" y="119631"/>
                  <a:pt x="95393" y="112170"/>
                  <a:pt x="103562" y="105635"/>
                </a:cubicBezTo>
                <a:cubicBezTo>
                  <a:pt x="107068" y="102830"/>
                  <a:pt x="109351" y="98601"/>
                  <a:pt x="113087" y="96110"/>
                </a:cubicBezTo>
                <a:cubicBezTo>
                  <a:pt x="131670" y="83721"/>
                  <a:pt x="128221" y="103174"/>
                  <a:pt x="148806" y="72297"/>
                </a:cubicBezTo>
                <a:cubicBezTo>
                  <a:pt x="150393" y="69916"/>
                  <a:pt x="151395" y="67016"/>
                  <a:pt x="153568" y="65154"/>
                </a:cubicBezTo>
                <a:cubicBezTo>
                  <a:pt x="174209" y="47462"/>
                  <a:pt x="156970" y="66769"/>
                  <a:pt x="174999" y="53247"/>
                </a:cubicBezTo>
                <a:cubicBezTo>
                  <a:pt x="178591" y="50553"/>
                  <a:pt x="181115" y="46644"/>
                  <a:pt x="184524" y="43722"/>
                </a:cubicBezTo>
                <a:cubicBezTo>
                  <a:pt x="192242" y="37107"/>
                  <a:pt x="201149" y="31859"/>
                  <a:pt x="208337" y="24672"/>
                </a:cubicBezTo>
                <a:cubicBezTo>
                  <a:pt x="210718" y="22291"/>
                  <a:pt x="212924" y="19720"/>
                  <a:pt x="215481" y="17529"/>
                </a:cubicBezTo>
                <a:cubicBezTo>
                  <a:pt x="218494" y="14946"/>
                  <a:pt x="221777" y="12692"/>
                  <a:pt x="225006" y="10385"/>
                </a:cubicBezTo>
                <a:cubicBezTo>
                  <a:pt x="227335" y="8721"/>
                  <a:pt x="233737" y="3241"/>
                  <a:pt x="232149" y="5622"/>
                </a:cubicBezTo>
                <a:cubicBezTo>
                  <a:pt x="226565" y="13998"/>
                  <a:pt x="215647" y="20475"/>
                  <a:pt x="208337" y="27054"/>
                </a:cubicBezTo>
                <a:cubicBezTo>
                  <a:pt x="204165" y="30809"/>
                  <a:pt x="200400" y="34991"/>
                  <a:pt x="196431" y="38960"/>
                </a:cubicBezTo>
                <a:cubicBezTo>
                  <a:pt x="194843" y="42929"/>
                  <a:pt x="194292" y="47492"/>
                  <a:pt x="191668" y="50866"/>
                </a:cubicBezTo>
                <a:cubicBezTo>
                  <a:pt x="182284" y="62931"/>
                  <a:pt x="180610" y="57893"/>
                  <a:pt x="170237" y="65154"/>
                </a:cubicBezTo>
                <a:cubicBezTo>
                  <a:pt x="165158" y="68709"/>
                  <a:pt x="160333" y="72676"/>
                  <a:pt x="155949" y="77060"/>
                </a:cubicBezTo>
                <a:cubicBezTo>
                  <a:pt x="152355" y="80654"/>
                  <a:pt x="150148" y="85508"/>
                  <a:pt x="146424" y="88966"/>
                </a:cubicBezTo>
                <a:cubicBezTo>
                  <a:pt x="138975" y="95883"/>
                  <a:pt x="128962" y="100079"/>
                  <a:pt x="122612" y="108016"/>
                </a:cubicBezTo>
                <a:cubicBezTo>
                  <a:pt x="119437" y="111985"/>
                  <a:pt x="116002" y="115758"/>
                  <a:pt x="113087" y="119922"/>
                </a:cubicBezTo>
                <a:cubicBezTo>
                  <a:pt x="110433" y="123714"/>
                  <a:pt x="108974" y="128331"/>
                  <a:pt x="105943" y="131829"/>
                </a:cubicBezTo>
                <a:cubicBezTo>
                  <a:pt x="93276" y="146445"/>
                  <a:pt x="81549" y="157648"/>
                  <a:pt x="65462" y="167547"/>
                </a:cubicBezTo>
                <a:cubicBezTo>
                  <a:pt x="60927" y="170338"/>
                  <a:pt x="55937" y="172310"/>
                  <a:pt x="51174" y="174691"/>
                </a:cubicBezTo>
                <a:cubicBezTo>
                  <a:pt x="26338" y="205735"/>
                  <a:pt x="58750" y="168630"/>
                  <a:pt x="27362" y="193741"/>
                </a:cubicBezTo>
                <a:cubicBezTo>
                  <a:pt x="19473" y="200052"/>
                  <a:pt x="5931" y="215172"/>
                  <a:pt x="5931" y="215172"/>
                </a:cubicBezTo>
                <a:cubicBezTo>
                  <a:pt x="4343" y="219141"/>
                  <a:pt x="-2761" y="225395"/>
                  <a:pt x="1168" y="227079"/>
                </a:cubicBezTo>
                <a:cubicBezTo>
                  <a:pt x="4648" y="228571"/>
                  <a:pt x="22654" y="222298"/>
                  <a:pt x="29743" y="219935"/>
                </a:cubicBezTo>
                <a:cubicBezTo>
                  <a:pt x="34506" y="216760"/>
                  <a:pt x="39723" y="214179"/>
                  <a:pt x="44031" y="210410"/>
                </a:cubicBezTo>
                <a:cubicBezTo>
                  <a:pt x="46185" y="208525"/>
                  <a:pt x="46769" y="205290"/>
                  <a:pt x="48793" y="203266"/>
                </a:cubicBezTo>
                <a:cubicBezTo>
                  <a:pt x="50817" y="201242"/>
                  <a:pt x="53608" y="200167"/>
                  <a:pt x="55937" y="198504"/>
                </a:cubicBezTo>
                <a:cubicBezTo>
                  <a:pt x="70355" y="188206"/>
                  <a:pt x="60190" y="193469"/>
                  <a:pt x="77368" y="186597"/>
                </a:cubicBezTo>
                <a:cubicBezTo>
                  <a:pt x="78956" y="184216"/>
                  <a:pt x="79932" y="181286"/>
                  <a:pt x="82131" y="179454"/>
                </a:cubicBezTo>
                <a:cubicBezTo>
                  <a:pt x="84858" y="177182"/>
                  <a:pt x="88553" y="176415"/>
                  <a:pt x="91656" y="174691"/>
                </a:cubicBezTo>
                <a:cubicBezTo>
                  <a:pt x="95702" y="172443"/>
                  <a:pt x="99593" y="169928"/>
                  <a:pt x="103562" y="167547"/>
                </a:cubicBezTo>
                <a:cubicBezTo>
                  <a:pt x="105149" y="165166"/>
                  <a:pt x="106301" y="162427"/>
                  <a:pt x="108324" y="160404"/>
                </a:cubicBezTo>
                <a:cubicBezTo>
                  <a:pt x="114506" y="154222"/>
                  <a:pt x="119829" y="152270"/>
                  <a:pt x="127374" y="148497"/>
                </a:cubicBezTo>
                <a:cubicBezTo>
                  <a:pt x="130359" y="144765"/>
                  <a:pt x="139033" y="133026"/>
                  <a:pt x="144043" y="129447"/>
                </a:cubicBezTo>
                <a:cubicBezTo>
                  <a:pt x="162470" y="116285"/>
                  <a:pt x="144744" y="134222"/>
                  <a:pt x="163093" y="117541"/>
                </a:cubicBezTo>
                <a:cubicBezTo>
                  <a:pt x="168907" y="112255"/>
                  <a:pt x="173024" y="104915"/>
                  <a:pt x="179762" y="100872"/>
                </a:cubicBezTo>
                <a:cubicBezTo>
                  <a:pt x="183731" y="98491"/>
                  <a:pt x="187528" y="95799"/>
                  <a:pt x="191668" y="93729"/>
                </a:cubicBezTo>
                <a:cubicBezTo>
                  <a:pt x="195491" y="91817"/>
                  <a:pt x="199838" y="91042"/>
                  <a:pt x="203574" y="88966"/>
                </a:cubicBezTo>
                <a:cubicBezTo>
                  <a:pt x="207043" y="87038"/>
                  <a:pt x="209733" y="83925"/>
                  <a:pt x="213099" y="81822"/>
                </a:cubicBezTo>
                <a:cubicBezTo>
                  <a:pt x="223162" y="75533"/>
                  <a:pt x="223152" y="78913"/>
                  <a:pt x="232149" y="69916"/>
                </a:cubicBezTo>
                <a:cubicBezTo>
                  <a:pt x="234955" y="67110"/>
                  <a:pt x="236912" y="63566"/>
                  <a:pt x="239293" y="60391"/>
                </a:cubicBezTo>
                <a:cubicBezTo>
                  <a:pt x="234928" y="82220"/>
                  <a:pt x="240681" y="62934"/>
                  <a:pt x="227387" y="84204"/>
                </a:cubicBezTo>
                <a:cubicBezTo>
                  <a:pt x="226057" y="86332"/>
                  <a:pt x="226251" y="89168"/>
                  <a:pt x="225006" y="91347"/>
                </a:cubicBezTo>
                <a:cubicBezTo>
                  <a:pt x="219450" y="101070"/>
                  <a:pt x="217068" y="101468"/>
                  <a:pt x="208337" y="108016"/>
                </a:cubicBezTo>
                <a:cubicBezTo>
                  <a:pt x="198488" y="132636"/>
                  <a:pt x="210669" y="106720"/>
                  <a:pt x="189287" y="134210"/>
                </a:cubicBezTo>
                <a:cubicBezTo>
                  <a:pt x="169776" y="159294"/>
                  <a:pt x="180378" y="150985"/>
                  <a:pt x="160712" y="162785"/>
                </a:cubicBezTo>
                <a:cubicBezTo>
                  <a:pt x="157377" y="167787"/>
                  <a:pt x="150194" y="179007"/>
                  <a:pt x="146424" y="181835"/>
                </a:cubicBezTo>
                <a:cubicBezTo>
                  <a:pt x="143806" y="183799"/>
                  <a:pt x="140074" y="183422"/>
                  <a:pt x="136899" y="184216"/>
                </a:cubicBezTo>
                <a:lnTo>
                  <a:pt x="122612" y="198504"/>
                </a:lnTo>
                <a:cubicBezTo>
                  <a:pt x="119437" y="201679"/>
                  <a:pt x="115095" y="204013"/>
                  <a:pt x="113087" y="208029"/>
                </a:cubicBezTo>
                <a:cubicBezTo>
                  <a:pt x="107201" y="219799"/>
                  <a:pt x="111692" y="216431"/>
                  <a:pt x="101181" y="219935"/>
                </a:cubicBezTo>
                <a:cubicBezTo>
                  <a:pt x="96274" y="234653"/>
                  <a:pt x="94094" y="234495"/>
                  <a:pt x="127374" y="219935"/>
                </a:cubicBezTo>
                <a:cubicBezTo>
                  <a:pt x="131488" y="218135"/>
                  <a:pt x="133355" y="213167"/>
                  <a:pt x="136899" y="210410"/>
                </a:cubicBezTo>
                <a:cubicBezTo>
                  <a:pt x="140553" y="207568"/>
                  <a:pt x="144837" y="205647"/>
                  <a:pt x="148806" y="203266"/>
                </a:cubicBezTo>
                <a:cubicBezTo>
                  <a:pt x="160041" y="186412"/>
                  <a:pt x="144798" y="207070"/>
                  <a:pt x="165474" y="188979"/>
                </a:cubicBezTo>
                <a:cubicBezTo>
                  <a:pt x="168461" y="186366"/>
                  <a:pt x="169812" y="182260"/>
                  <a:pt x="172618" y="179454"/>
                </a:cubicBezTo>
                <a:cubicBezTo>
                  <a:pt x="174642" y="177430"/>
                  <a:pt x="177563" y="176523"/>
                  <a:pt x="179762" y="174691"/>
                </a:cubicBezTo>
                <a:cubicBezTo>
                  <a:pt x="182349" y="172535"/>
                  <a:pt x="183797" y="168842"/>
                  <a:pt x="186906" y="167547"/>
                </a:cubicBezTo>
                <a:cubicBezTo>
                  <a:pt x="193661" y="164732"/>
                  <a:pt x="201193" y="164372"/>
                  <a:pt x="208337" y="162785"/>
                </a:cubicBezTo>
                <a:cubicBezTo>
                  <a:pt x="210718" y="159610"/>
                  <a:pt x="212468" y="155843"/>
                  <a:pt x="215481" y="153260"/>
                </a:cubicBezTo>
                <a:cubicBezTo>
                  <a:pt x="220610" y="148864"/>
                  <a:pt x="228314" y="147670"/>
                  <a:pt x="234531" y="146116"/>
                </a:cubicBezTo>
                <a:cubicBezTo>
                  <a:pt x="232943" y="149291"/>
                  <a:pt x="231529" y="152559"/>
                  <a:pt x="229768" y="155641"/>
                </a:cubicBezTo>
                <a:cubicBezTo>
                  <a:pt x="228348" y="158126"/>
                  <a:pt x="226216" y="160192"/>
                  <a:pt x="225006" y="162785"/>
                </a:cubicBezTo>
                <a:cubicBezTo>
                  <a:pt x="209734" y="195511"/>
                  <a:pt x="222313" y="185217"/>
                  <a:pt x="205956" y="196122"/>
                </a:cubicBezTo>
                <a:cubicBezTo>
                  <a:pt x="205162" y="198503"/>
                  <a:pt x="205349" y="201491"/>
                  <a:pt x="203574" y="203266"/>
                </a:cubicBezTo>
                <a:cubicBezTo>
                  <a:pt x="201799" y="205041"/>
                  <a:pt x="197722" y="203495"/>
                  <a:pt x="196431" y="205647"/>
                </a:cubicBezTo>
                <a:cubicBezTo>
                  <a:pt x="178993" y="234711"/>
                  <a:pt x="187371" y="227846"/>
                  <a:pt x="201193" y="222316"/>
                </a:cubicBezTo>
                <a:cubicBezTo>
                  <a:pt x="205956" y="217554"/>
                  <a:pt x="209877" y="211766"/>
                  <a:pt x="215481" y="208029"/>
                </a:cubicBezTo>
                <a:cubicBezTo>
                  <a:pt x="217862" y="206441"/>
                  <a:pt x="220197" y="204783"/>
                  <a:pt x="222624" y="203266"/>
                </a:cubicBezTo>
                <a:cubicBezTo>
                  <a:pt x="226549" y="200813"/>
                  <a:pt x="230765" y="198812"/>
                  <a:pt x="234531" y="196122"/>
                </a:cubicBezTo>
                <a:cubicBezTo>
                  <a:pt x="236358" y="194817"/>
                  <a:pt x="237706" y="192947"/>
                  <a:pt x="239293" y="191360"/>
                </a:cubicBezTo>
              </a:path>
            </a:pathLst>
          </a:cu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2025184" y="4137773"/>
            <a:ext cx="2247900" cy="1037019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C5?</a:t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2044258" y="906298"/>
            <a:ext cx="2256348" cy="1018469"/>
          </a:xfrm>
          <a:prstGeom prst="wedgeRoundRectCallout">
            <a:avLst>
              <a:gd name="adj1" fmla="val -53884"/>
              <a:gd name="adj2" fmla="val 70766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Trefa, loď potopena</a:t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9705862" y="4144760"/>
            <a:ext cx="240506" cy="246897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6703856" y="961089"/>
            <a:ext cx="240506" cy="246897"/>
          </a:xfrm>
          <a:prstGeom prst="mathMultiply">
            <a:avLst>
              <a:gd name="adj1" fmla="val 1077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6703856" y="961089"/>
            <a:ext cx="255441" cy="49379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9690927" y="4152751"/>
            <a:ext cx="255441" cy="49379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Jaké je správné rozvržení lodí</a:t>
            </a: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r="7812" b="862"/>
          <a:stretch/>
        </p:blipFill>
        <p:spPr>
          <a:xfrm>
            <a:off x="7272171" y="1847678"/>
            <a:ext cx="4053879" cy="41102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5" name="Google Shape;125;p6"/>
          <p:cNvGraphicFramePr/>
          <p:nvPr/>
        </p:nvGraphicFramePr>
        <p:xfrm>
          <a:off x="-5344816" y="-2184317"/>
          <a:ext cx="4032050" cy="40320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chemeClr val="dk1"/>
                          </a:solidFill>
                        </a:rPr>
                        <a:t>10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F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H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>
                          <a:solidFill>
                            <a:schemeClr val="dk1"/>
                          </a:solidFill>
                        </a:rPr>
                        <a:t>J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6" name="Google Shape;126;p6" descr="A picture containing text, outdoor object, cargo contain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86438">
            <a:off x="-4955019" y="-405827"/>
            <a:ext cx="3500128" cy="78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 descr="Ch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-6394304" y="3723627"/>
            <a:ext cx="4053879" cy="414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6">
            <a:alphaModFix/>
          </a:blip>
          <a:srcRect t="1646"/>
          <a:stretch/>
        </p:blipFill>
        <p:spPr>
          <a:xfrm>
            <a:off x="2306307" y="1775460"/>
            <a:ext cx="4373011" cy="42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83473" y="436446"/>
            <a:ext cx="4020111" cy="3839111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3911" y="1580492"/>
            <a:ext cx="4373011" cy="489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9">
            <a:alphaModFix/>
          </a:blip>
          <a:srcRect r="4723"/>
          <a:stretch/>
        </p:blipFill>
        <p:spPr>
          <a:xfrm>
            <a:off x="672741" y="365127"/>
            <a:ext cx="7034181" cy="5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60913" y="628399"/>
            <a:ext cx="5669652" cy="4722917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Zuza hodiny</a:t>
            </a:r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234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1 den = 20 zuzahodin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1 zuzahodina = 100 zuzaminut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Je 10 zuzahodin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t="15833" r="4638"/>
          <a:stretch/>
        </p:blipFill>
        <p:spPr>
          <a:xfrm>
            <a:off x="8420099" y="133349"/>
            <a:ext cx="3517900" cy="412083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 rot="-5400000">
            <a:off x="4727731" y="2570990"/>
            <a:ext cx="345766" cy="5200650"/>
          </a:xfrm>
          <a:prstGeom prst="leftBracket">
            <a:avLst>
              <a:gd name="adj" fmla="val 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2130210" y="4495653"/>
            <a:ext cx="3401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2130210" y="5479378"/>
            <a:ext cx="3401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7264587" y="4495653"/>
            <a:ext cx="495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7264587" y="5479378"/>
            <a:ext cx="495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4082858" y="5521537"/>
            <a:ext cx="888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12:00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4033068" y="4565339"/>
            <a:ext cx="888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10:00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5143434" y="5502729"/>
            <a:ext cx="888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12:36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5143434" y="4565339"/>
            <a:ext cx="888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10:50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8661857" y="4485966"/>
            <a:ext cx="2164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zuzaminut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8661857" y="5479378"/>
            <a:ext cx="16177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1440 minut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4722528" y="3347270"/>
            <a:ext cx="22690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půl zuzahodiny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Metrické / Imperiální jednotky</a:t>
            </a: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1838324" y="1825624"/>
            <a:ext cx="10023476" cy="234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C°, F°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  <p:pic>
        <p:nvPicPr>
          <p:cNvPr id="164" name="Google Shape;164;p8" descr="Teploměr dřevěný - lior.cz"/>
          <p:cNvPicPr preferRelativeResize="0"/>
          <p:nvPr/>
        </p:nvPicPr>
        <p:blipFill rotWithShape="1">
          <a:blip r:embed="rId3">
            <a:alphaModFix/>
          </a:blip>
          <a:srcRect l="37452" r="40766"/>
          <a:stretch/>
        </p:blipFill>
        <p:spPr>
          <a:xfrm>
            <a:off x="10642600" y="133349"/>
            <a:ext cx="1334728" cy="459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 descr="Map showing countries that still use Fahrenheit as 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7075" y="1848380"/>
            <a:ext cx="6508015" cy="4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9" descr="Vector Blue Map Of The World Stock Illustration - Download Image Now - World  Map, Map, Vector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523" y="3894488"/>
            <a:ext cx="3373060" cy="2243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ree Serif"/>
              <a:buNone/>
            </a:pPr>
            <a:r>
              <a:rPr lang="cs-CZ"/>
              <a:t>Mafinovské Lodě (ty normální)</a:t>
            </a:r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2362199" y="1899287"/>
            <a:ext cx="2276476" cy="167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1</a:t>
            </a:r>
            <a:r>
              <a:rPr lang="cs-CZ" sz="2000"/>
              <a:t>x</a:t>
            </a:r>
            <a:r>
              <a:rPr lang="cs-CZ"/>
              <a:t>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2</a:t>
            </a:r>
            <a:r>
              <a:rPr lang="cs-CZ" sz="2000"/>
              <a:t>x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4</a:t>
            </a:r>
            <a:r>
              <a:rPr lang="cs-CZ" sz="2000"/>
              <a:t>x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dt" idx="10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27.01.2023</a:t>
            </a: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ftr" idx="11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Dopplerův MaFIn</a:t>
            </a: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  <p:graphicFrame>
        <p:nvGraphicFramePr>
          <p:cNvPr id="176" name="Google Shape;176;p9"/>
          <p:cNvGraphicFramePr/>
          <p:nvPr/>
        </p:nvGraphicFramePr>
        <p:xfrm>
          <a:off x="3000829" y="1924339"/>
          <a:ext cx="1466200" cy="3665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7" name="Google Shape;177;p9"/>
          <p:cNvGraphicFramePr/>
          <p:nvPr/>
        </p:nvGraphicFramePr>
        <p:xfrm>
          <a:off x="3000829" y="2441431"/>
          <a:ext cx="1099650" cy="3665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8" name="Google Shape;178;p9"/>
          <p:cNvGraphicFramePr/>
          <p:nvPr/>
        </p:nvGraphicFramePr>
        <p:xfrm>
          <a:off x="3000829" y="2971433"/>
          <a:ext cx="733100" cy="366550"/>
        </p:xfrm>
        <a:graphic>
          <a:graphicData uri="http://schemas.openxmlformats.org/drawingml/2006/table">
            <a:tbl>
              <a:tblPr firstRow="1" bandRow="1">
                <a:noFill/>
                <a:tableStyleId>{DBE13C94-D05D-49CD-AFBF-22C27504422A}</a:tableStyleId>
              </a:tblPr>
              <a:tblGrid>
                <a:gridCol w="3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9" name="Google Shape;179;p9"/>
          <p:cNvSpPr txBox="1"/>
          <p:nvPr/>
        </p:nvSpPr>
        <p:spPr>
          <a:xfrm>
            <a:off x="5343524" y="1880237"/>
            <a:ext cx="1504951" cy="72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 hráči	</a:t>
            </a:r>
            <a:endParaRPr/>
          </a:p>
        </p:txBody>
      </p:sp>
      <p:sp>
        <p:nvSpPr>
          <p:cNvPr id="180" name="Google Shape;180;p9"/>
          <p:cNvSpPr txBox="1"/>
          <p:nvPr/>
        </p:nvSpPr>
        <p:spPr>
          <a:xfrm>
            <a:off x="6970681" y="1924339"/>
            <a:ext cx="3171135" cy="49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cs-CZ" sz="2280" b="0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Lodě se </a:t>
            </a:r>
            <a:r>
              <a:rPr lang="cs-CZ" sz="2280" b="1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nesmí</a:t>
            </a:r>
            <a:r>
              <a:rPr lang="cs-CZ" sz="2280" b="0" i="0" u="none" strike="noStrike" cap="none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dotýkat</a:t>
            </a:r>
            <a:endParaRPr sz="1090" dirty="0"/>
          </a:p>
        </p:txBody>
      </p:sp>
      <p:pic>
        <p:nvPicPr>
          <p:cNvPr id="181" name="Google Shape;181;p9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2344" y="3603789"/>
            <a:ext cx="2555309" cy="261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421" y="3603789"/>
            <a:ext cx="2555309" cy="261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10118816" y="427804"/>
            <a:ext cx="1371720" cy="517092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18/100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10394950" y="1874524"/>
            <a:ext cx="1257303" cy="49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10 x 10</a:t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5623897" y="4554898"/>
            <a:ext cx="918342" cy="21272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 rot="5400000">
            <a:off x="10239142" y="5380399"/>
            <a:ext cx="918342" cy="21272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6325572" y="5480411"/>
            <a:ext cx="656404" cy="212725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8744922" y="4091134"/>
            <a:ext cx="656404" cy="212725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rot="5400000">
            <a:off x="8760836" y="4776738"/>
            <a:ext cx="656404" cy="212725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 rot="5400000">
            <a:off x="7257923" y="4308270"/>
            <a:ext cx="656404" cy="212725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 rot="5400000">
            <a:off x="7107000" y="5141887"/>
            <a:ext cx="464326" cy="21272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 rot="5400000">
            <a:off x="8400046" y="5795878"/>
            <a:ext cx="464326" cy="21272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 rot="5400000">
            <a:off x="8856874" y="5824525"/>
            <a:ext cx="464326" cy="21272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 rot="5400000">
            <a:off x="6200822" y="3976659"/>
            <a:ext cx="464326" cy="21272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 rot="5400000">
            <a:off x="5509898" y="5811637"/>
            <a:ext cx="464326" cy="21272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5861246" y="5025411"/>
            <a:ext cx="464326" cy="21272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0127624" y="4096110"/>
            <a:ext cx="464326" cy="21272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9677490" y="5945933"/>
            <a:ext cx="464326" cy="21272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5922445" y="3163297"/>
            <a:ext cx="1462657" cy="34673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Hráč 1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8896230" y="3163297"/>
            <a:ext cx="1462657" cy="34673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Hráč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1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Širokoúhlá obrazovka</PresentationFormat>
  <Paragraphs>375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Calibri</vt:lpstr>
      <vt:lpstr>Bree Serif</vt:lpstr>
      <vt:lpstr>Arial</vt:lpstr>
      <vt:lpstr>Motiv1</vt:lpstr>
      <vt:lpstr>Proč Lodě můžou zachránit život</vt:lpstr>
      <vt:lpstr>Video – lodě </vt:lpstr>
      <vt:lpstr>Jak stavět lodě?</vt:lpstr>
      <vt:lpstr>Co jsou to lodě?     Jak je vyhrát?</vt:lpstr>
      <vt:lpstr>Prezentace aplikace PowerPoint</vt:lpstr>
      <vt:lpstr>Jaké je správné rozvržení lodí</vt:lpstr>
      <vt:lpstr>Zuza hodiny</vt:lpstr>
      <vt:lpstr>Metrické / Imperiální jednotky</vt:lpstr>
      <vt:lpstr>Mafinovské Lodě (ty normální)</vt:lpstr>
      <vt:lpstr>Co je zde špatně?</vt:lpstr>
      <vt:lpstr>Náhodnost? </vt:lpstr>
      <vt:lpstr>1. Náhodné střílení</vt:lpstr>
      <vt:lpstr>2. Lov a cíl</vt:lpstr>
      <vt:lpstr>3. Šachovnice</vt:lpstr>
      <vt:lpstr>4. Teplá mapa</vt:lpstr>
      <vt:lpstr>4. Teplá mapa</vt:lpstr>
      <vt:lpstr>5. AI</vt:lpstr>
      <vt:lpstr>Jak rozmístit svoje pole</vt:lpstr>
      <vt:lpstr>Jak rozmístit svoje pole</vt:lpstr>
      <vt:lpstr>Proč víc lidí prohraje než vyhraje?</vt:lpstr>
      <vt:lpstr>Cílem je jít na eskalátor s méně lidmi</vt:lpstr>
      <vt:lpstr>Cílem je jít na eskalátor s méně lidmi</vt:lpstr>
      <vt:lpstr>Proč víc lidí prohraje než vyhraje?</vt:lpstr>
      <vt:lpstr>Shrnutí</vt:lpstr>
      <vt:lpstr>SMYSLEM HRANÍ JE UŽÍT SI TO A BAVIT SE</vt:lpstr>
      <vt:lpstr>Děkuji za vaši pozornost</vt:lpstr>
      <vt:lpstr>Děkuji za váš mentální proces, jehož funkcí je</vt:lpstr>
      <vt:lpstr>Děkuji za váš mentální proces, jehož funkcí je </vt:lpstr>
      <vt:lpstr>Děkuji za váš mentální proces, jehož funkcí je vpouštět do vědomí omezený počet informací a  </vt:lpstr>
      <vt:lpstr>Děkuji za váš mentální proces, jehož funkcí je vpouštět do vědomí omezený počet informací a tak ho chránit před zahlcením velkým množstvím podnětů. (definice pozornosti)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Lodě můžou zachránit život</dc:title>
  <dc:creator>Vojtech Svandelik;Ivan Kraus</dc:creator>
  <cp:lastModifiedBy>Tichon Jan</cp:lastModifiedBy>
  <cp:revision>1</cp:revision>
  <dcterms:created xsi:type="dcterms:W3CDTF">2016-10-28T15:41:46Z</dcterms:created>
  <dcterms:modified xsi:type="dcterms:W3CDTF">2023-01-24T20:54:17Z</dcterms:modified>
</cp:coreProperties>
</file>