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omments/modernComment_10A_7711407C.xml" ContentType="application/vnd.ms-powerpoint.comments+xml"/>
  <Override PartName="/ppt/comments/modernComment_109_4F187E38.xml" ContentType="application/vnd.ms-powerpoint.comments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73" r:id="rId6"/>
    <p:sldId id="260" r:id="rId7"/>
    <p:sldId id="266" r:id="rId8"/>
    <p:sldId id="276" r:id="rId9"/>
    <p:sldId id="261" r:id="rId10"/>
    <p:sldId id="264" r:id="rId11"/>
    <p:sldId id="262" r:id="rId12"/>
    <p:sldId id="265" r:id="rId13"/>
    <p:sldId id="274" r:id="rId14"/>
    <p:sldId id="275" r:id="rId15"/>
    <p:sldId id="269" r:id="rId16"/>
    <p:sldId id="270" r:id="rId17"/>
    <p:sldId id="271" r:id="rId18"/>
    <p:sldId id="272" r:id="rId19"/>
    <p:sldId id="277" r:id="rId2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1D622A9-787E-3D2A-8BAB-D3D48F603076}" name="Martin Petr Svatoň" initials="MPS" userId="Martin Petr Svatoň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minika Čudová" userId="e313bec383de37cb" providerId="LiveId" clId="{4EB2E2CC-3A0A-4389-BC10-6FBC8D734989}"/>
    <pc:docChg chg="custSel addSld modSld">
      <pc:chgData name="Dominika Čudová" userId="e313bec383de37cb" providerId="LiveId" clId="{4EB2E2CC-3A0A-4389-BC10-6FBC8D734989}" dt="2023-01-23T21:21:04.361" v="35" actId="478"/>
      <pc:docMkLst>
        <pc:docMk/>
      </pc:docMkLst>
      <pc:sldChg chg="modSp mod">
        <pc:chgData name="Dominika Čudová" userId="e313bec383de37cb" providerId="LiveId" clId="{4EB2E2CC-3A0A-4389-BC10-6FBC8D734989}" dt="2023-01-23T21:18:09.307" v="7" actId="20577"/>
        <pc:sldMkLst>
          <pc:docMk/>
          <pc:sldMk cId="1154756813" sldId="260"/>
        </pc:sldMkLst>
        <pc:spChg chg="mod">
          <ac:chgData name="Dominika Čudová" userId="e313bec383de37cb" providerId="LiveId" clId="{4EB2E2CC-3A0A-4389-BC10-6FBC8D734989}" dt="2023-01-23T21:18:09.307" v="7" actId="20577"/>
          <ac:spMkLst>
            <pc:docMk/>
            <pc:sldMk cId="1154756813" sldId="260"/>
            <ac:spMk id="3" creationId="{D7BD8511-C6EC-9CE0-27A0-EB531CAD5AF5}"/>
          </ac:spMkLst>
        </pc:spChg>
      </pc:sldChg>
      <pc:sldChg chg="modSp mod">
        <pc:chgData name="Dominika Čudová" userId="e313bec383de37cb" providerId="LiveId" clId="{4EB2E2CC-3A0A-4389-BC10-6FBC8D734989}" dt="2023-01-23T21:18:57.711" v="12" actId="20577"/>
        <pc:sldMkLst>
          <pc:docMk/>
          <pc:sldMk cId="1440936554" sldId="261"/>
        </pc:sldMkLst>
        <pc:spChg chg="mod">
          <ac:chgData name="Dominika Čudová" userId="e313bec383de37cb" providerId="LiveId" clId="{4EB2E2CC-3A0A-4389-BC10-6FBC8D734989}" dt="2023-01-23T21:18:57.711" v="12" actId="20577"/>
          <ac:spMkLst>
            <pc:docMk/>
            <pc:sldMk cId="1440936554" sldId="261"/>
            <ac:spMk id="2" creationId="{84FE838D-2FCD-0CDE-3888-00F53E8ABA38}"/>
          </ac:spMkLst>
        </pc:spChg>
      </pc:sldChg>
      <pc:sldChg chg="delSp mod">
        <pc:chgData name="Dominika Čudová" userId="e313bec383de37cb" providerId="LiveId" clId="{4EB2E2CC-3A0A-4389-BC10-6FBC8D734989}" dt="2023-01-23T21:20:32.109" v="14" actId="478"/>
        <pc:sldMkLst>
          <pc:docMk/>
          <pc:sldMk cId="1180392878" sldId="270"/>
        </pc:sldMkLst>
        <pc:spChg chg="del">
          <ac:chgData name="Dominika Čudová" userId="e313bec383de37cb" providerId="LiveId" clId="{4EB2E2CC-3A0A-4389-BC10-6FBC8D734989}" dt="2023-01-23T21:20:32.109" v="14" actId="478"/>
          <ac:spMkLst>
            <pc:docMk/>
            <pc:sldMk cId="1180392878" sldId="270"/>
            <ac:spMk id="3" creationId="{4F5036A2-BB16-D591-C9A6-736F080843D5}"/>
          </ac:spMkLst>
        </pc:spChg>
      </pc:sldChg>
      <pc:sldChg chg="modSp mod">
        <pc:chgData name="Dominika Čudová" userId="e313bec383de37cb" providerId="LiveId" clId="{4EB2E2CC-3A0A-4389-BC10-6FBC8D734989}" dt="2023-01-23T21:17:17.516" v="3" actId="20577"/>
        <pc:sldMkLst>
          <pc:docMk/>
          <pc:sldMk cId="1635762432" sldId="273"/>
        </pc:sldMkLst>
        <pc:spChg chg="mod">
          <ac:chgData name="Dominika Čudová" userId="e313bec383de37cb" providerId="LiveId" clId="{4EB2E2CC-3A0A-4389-BC10-6FBC8D734989}" dt="2023-01-23T21:16:49.612" v="1" actId="20577"/>
          <ac:spMkLst>
            <pc:docMk/>
            <pc:sldMk cId="1635762432" sldId="273"/>
            <ac:spMk id="2" creationId="{6E9017CD-4BE7-0B9F-D437-5C455EE2631E}"/>
          </ac:spMkLst>
        </pc:spChg>
        <pc:spChg chg="mod">
          <ac:chgData name="Dominika Čudová" userId="e313bec383de37cb" providerId="LiveId" clId="{4EB2E2CC-3A0A-4389-BC10-6FBC8D734989}" dt="2023-01-23T21:17:17.516" v="3" actId="20577"/>
          <ac:spMkLst>
            <pc:docMk/>
            <pc:sldMk cId="1635762432" sldId="273"/>
            <ac:spMk id="3" creationId="{E3248E54-B320-4DB1-A598-8FA5A1F04C80}"/>
          </ac:spMkLst>
        </pc:spChg>
      </pc:sldChg>
      <pc:sldChg chg="delSp mod">
        <pc:chgData name="Dominika Čudová" userId="e313bec383de37cb" providerId="LiveId" clId="{4EB2E2CC-3A0A-4389-BC10-6FBC8D734989}" dt="2023-01-23T21:20:01.097" v="13" actId="478"/>
        <pc:sldMkLst>
          <pc:docMk/>
          <pc:sldMk cId="4152951407" sldId="275"/>
        </pc:sldMkLst>
        <pc:spChg chg="del">
          <ac:chgData name="Dominika Čudová" userId="e313bec383de37cb" providerId="LiveId" clId="{4EB2E2CC-3A0A-4389-BC10-6FBC8D734989}" dt="2023-01-23T21:20:01.097" v="13" actId="478"/>
          <ac:spMkLst>
            <pc:docMk/>
            <pc:sldMk cId="4152951407" sldId="275"/>
            <ac:spMk id="5" creationId="{C7031E59-6CDF-F0B0-DDE5-06D894662661}"/>
          </ac:spMkLst>
        </pc:spChg>
      </pc:sldChg>
      <pc:sldChg chg="delSp modSp new mod">
        <pc:chgData name="Dominika Čudová" userId="e313bec383de37cb" providerId="LiveId" clId="{4EB2E2CC-3A0A-4389-BC10-6FBC8D734989}" dt="2023-01-23T21:21:04.361" v="35" actId="478"/>
        <pc:sldMkLst>
          <pc:docMk/>
          <pc:sldMk cId="2417636101" sldId="277"/>
        </pc:sldMkLst>
        <pc:spChg chg="del">
          <ac:chgData name="Dominika Čudová" userId="e313bec383de37cb" providerId="LiveId" clId="{4EB2E2CC-3A0A-4389-BC10-6FBC8D734989}" dt="2023-01-23T21:21:04.361" v="35" actId="478"/>
          <ac:spMkLst>
            <pc:docMk/>
            <pc:sldMk cId="2417636101" sldId="277"/>
            <ac:spMk id="2" creationId="{B3BB8CC1-1F6B-778E-1DCD-7E016690434B}"/>
          </ac:spMkLst>
        </pc:spChg>
        <pc:spChg chg="mod">
          <ac:chgData name="Dominika Čudová" userId="e313bec383de37cb" providerId="LiveId" clId="{4EB2E2CC-3A0A-4389-BC10-6FBC8D734989}" dt="2023-01-23T21:20:58.443" v="34" actId="20577"/>
          <ac:spMkLst>
            <pc:docMk/>
            <pc:sldMk cId="2417636101" sldId="277"/>
            <ac:spMk id="3" creationId="{846D0EC1-135E-8ED6-A1D4-FD4B6DF7B040}"/>
          </ac:spMkLst>
        </pc:spChg>
      </pc:sldChg>
    </pc:docChg>
  </pc:docChgLst>
</pc:chgInfo>
</file>

<file path=ppt/comments/modernComment_109_4F187E3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048A7A6-9F3C-46CC-96E0-CE245C2DED83}" authorId="{31D622A9-787E-3D2A-8BAB-D3D48F603076}" created="2022-11-28T13:01:12.690">
    <pc:sldMkLst xmlns:pc="http://schemas.microsoft.com/office/powerpoint/2013/main/command">
      <pc:docMk/>
      <pc:sldMk cId="1327005240" sldId="265"/>
    </pc:sldMkLst>
    <p188:replyLst>
      <p188:reply id="{9FEB4C6E-78FE-4D25-978E-A08B52C9CCBB}" authorId="{31D622A9-787E-3D2A-8BAB-D3D48F603076}" created="2022-11-28T19:10:10.490">
        <p188:txBody>
          <a:bodyPr/>
          <a:lstStyle/>
          <a:p>
            <a:r>
              <a:rPr lang="cs-CZ"/>
              <a:t>Tedy tečnu můžeme chápat jako směr
</a:t>
            </a:r>
          </a:p>
        </p188:txBody>
      </p188:reply>
    </p188:replyLst>
    <p188:txBody>
      <a:bodyPr/>
      <a:lstStyle/>
      <a:p>
        <a:r>
          <a:rPr lang="cs-CZ"/>
          <a:t>Zde se dá přímo hodit míč a ukázat, že hářu ve směru ruky, která ale reprezentuje přímku</a:t>
        </a:r>
      </a:p>
    </p188:txBody>
  </p188:cm>
</p188:cmLst>
</file>

<file path=ppt/comments/modernComment_10A_7711407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38134EB-BE89-4083-8222-918FEF934F17}" authorId="{31D622A9-787E-3D2A-8BAB-D3D48F603076}" created="2022-11-28T18:28:24.556">
    <pc:sldMkLst xmlns:pc="http://schemas.microsoft.com/office/powerpoint/2013/main/command">
      <pc:docMk/>
      <pc:sldMk cId="1997619324" sldId="266"/>
    </pc:sldMkLst>
    <p188:txBody>
      <a:bodyPr/>
      <a:lstStyle/>
      <a:p>
        <a:r>
          <a:rPr lang="cs-CZ"/>
          <a:t>Zmínit, že spojitá funkce je taková, která lze nakreslit jedním tahem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3141CA-EDAD-4769-A727-E6BCA19D3E6D}" type="datetimeFigureOut">
              <a:rPr lang="cs-CZ" smtClean="0"/>
              <a:t>24.01.2023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5AD2FB-A634-41F1-9B8D-4634906A11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8963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0">
            <a:extLst>
              <a:ext uri="{FF2B5EF4-FFF2-40B4-BE49-F238E27FC236}">
                <a16:creationId xmlns:a16="http://schemas.microsoft.com/office/drawing/2014/main" id="{CBD5353D-9769-4154-A18F-59C8C767B656}"/>
              </a:ext>
            </a:extLst>
          </p:cNvPr>
          <p:cNvSpPr/>
          <p:nvPr/>
        </p:nvSpPr>
        <p:spPr>
          <a:xfrm>
            <a:off x="552453" y="1404939"/>
            <a:ext cx="11087100" cy="4048121"/>
          </a:xfrm>
          <a:prstGeom prst="rect">
            <a:avLst/>
          </a:prstGeom>
          <a:solidFill>
            <a:srgbClr val="FFFFFF">
              <a:alpha val="75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D47E0A-FB47-4B27-A559-EEE4F10543A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49524" y="4659407"/>
            <a:ext cx="10692957" cy="577653"/>
          </a:xfrm>
        </p:spPr>
        <p:txBody>
          <a:bodyPr anchor="ctr" anchorCtr="1"/>
          <a:lstStyle>
            <a:lvl1pPr marL="0" indent="0" algn="ctr">
              <a:buNone/>
              <a:defRPr sz="3200"/>
            </a:lvl1pPr>
          </a:lstStyle>
          <a:p>
            <a:pPr lvl="0"/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Nadpis 9">
            <a:extLst>
              <a:ext uri="{FF2B5EF4-FFF2-40B4-BE49-F238E27FC236}">
                <a16:creationId xmlns:a16="http://schemas.microsoft.com/office/drawing/2014/main" id="{C42AA24B-43C4-416A-BB27-CE192B92E33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9524" y="2271707"/>
            <a:ext cx="10692957" cy="2171699"/>
          </a:xfrm>
        </p:spPr>
        <p:txBody>
          <a:bodyPr anchorCtr="1"/>
          <a:lstStyle>
            <a:lvl1pPr algn="ctr"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5" name="TextovéPole 16">
            <a:extLst>
              <a:ext uri="{FF2B5EF4-FFF2-40B4-BE49-F238E27FC236}">
                <a16:creationId xmlns:a16="http://schemas.microsoft.com/office/drawing/2014/main" id="{1A3601E0-F579-47D4-B155-D3210B466928}"/>
              </a:ext>
            </a:extLst>
          </p:cNvPr>
          <p:cNvSpPr txBox="1"/>
          <p:nvPr/>
        </p:nvSpPr>
        <p:spPr>
          <a:xfrm>
            <a:off x="5105186" y="1528757"/>
            <a:ext cx="1981632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ctr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Bree Serif" pitchFamily="2"/>
              </a:rPr>
              <a:t>Dopplerův MaFIn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AFCAD50-8A84-4C30-A164-900AA62DD4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524" y="1528757"/>
            <a:ext cx="843652" cy="36933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224024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1B845-4418-475E-9338-4BB62A3FA17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41270-D81B-4886-8661-05DE8FDCF8EA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6">
            <a:extLst>
              <a:ext uri="{FF2B5EF4-FFF2-40B4-BE49-F238E27FC236}">
                <a16:creationId xmlns:a16="http://schemas.microsoft.com/office/drawing/2014/main" id="{6A36D4CF-FBDC-4C3A-BFFE-D8C756B0DA5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27.01.2023</a:t>
            </a:r>
            <a:endParaRPr lang="cs-CZ" dirty="0"/>
          </a:p>
        </p:txBody>
      </p:sp>
      <p:sp>
        <p:nvSpPr>
          <p:cNvPr id="5" name="Zástupný symbol pro zápatí 7">
            <a:extLst>
              <a:ext uri="{FF2B5EF4-FFF2-40B4-BE49-F238E27FC236}">
                <a16:creationId xmlns:a16="http://schemas.microsoft.com/office/drawing/2014/main" id="{1BD0B0C2-87E9-442F-9450-03872630A38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Dopplerův </a:t>
            </a:r>
            <a:r>
              <a:rPr lang="cs-CZ" dirty="0" err="1"/>
              <a:t>MaFIn</a:t>
            </a:r>
            <a:endParaRPr lang="cs-CZ" dirty="0"/>
          </a:p>
        </p:txBody>
      </p:sp>
      <p:sp>
        <p:nvSpPr>
          <p:cNvPr id="6" name="Zástupný symbol pro číslo snímku 8">
            <a:extLst>
              <a:ext uri="{FF2B5EF4-FFF2-40B4-BE49-F238E27FC236}">
                <a16:creationId xmlns:a16="http://schemas.microsoft.com/office/drawing/2014/main" id="{5290CD0F-8CBE-4DF8-9B2E-690AB02EBC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7623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303E5-FC97-4C7C-83E9-5FFA435CF7E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CECE14-4DB3-4BCE-8F81-6BB50FC3F13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27.01.2023</a:t>
            </a:r>
            <a:endParaRPr lang="cs-CZ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DD1F64-5150-4420-8B4B-389F46A1306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Dopplerův </a:t>
            </a:r>
            <a:r>
              <a:rPr lang="cs-CZ" dirty="0" err="1"/>
              <a:t>MaFIn</a:t>
            </a:r>
            <a:endParaRPr lang="cs-C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A2FA56-8610-4BBF-A910-AF88D48CED4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1246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7FC2D5-0A02-4E2A-A874-F2DDCDA911C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27.01.2023</a:t>
            </a:r>
            <a:endParaRPr lang="cs-CZ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C1ABD4-6788-44D0-A237-1262B9AB4D7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Dopplerův </a:t>
            </a:r>
            <a:r>
              <a:rPr lang="cs-CZ" dirty="0" err="1"/>
              <a:t>MaFIn</a:t>
            </a:r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B3162E-330F-4670-BCA4-DB3B652D60E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7544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27.01.2023</a:t>
            </a:r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Dopplerův </a:t>
            </a:r>
            <a:r>
              <a:rPr lang="cs-CZ" dirty="0" err="1"/>
              <a:t>MaFIn</a:t>
            </a:r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567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27.01.2023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Dopplerův </a:t>
            </a:r>
            <a:r>
              <a:rPr lang="cs-CZ" dirty="0" err="1"/>
              <a:t>MaFIn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4585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438113-8D64-4311-9F91-B693512674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38328" y="365129"/>
            <a:ext cx="10023479" cy="13390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8F8AA4-FAC3-4C66-842C-E14648E71F1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838328" y="1825627"/>
            <a:ext cx="10023479" cy="43955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650144-B1C2-416B-88AD-CBA769F6D26A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1858481" y="6356351"/>
            <a:ext cx="2429844" cy="36647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Bree Serif" pitchFamily="2"/>
              </a:defRPr>
            </a:lvl1pPr>
          </a:lstStyle>
          <a:p>
            <a:r>
              <a:rPr lang="cs-CZ"/>
              <a:t>27.01.2023</a:t>
            </a:r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406B3F-DCA1-4991-A511-7C7513247185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5200677" y="6357695"/>
            <a:ext cx="3298771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Bree Serif" pitchFamily="2"/>
              </a:defRPr>
            </a:lvl1pPr>
          </a:lstStyle>
          <a:p>
            <a:r>
              <a:rPr lang="cs-CZ" dirty="0"/>
              <a:t>Dopplerův </a:t>
            </a:r>
            <a:r>
              <a:rPr lang="cs-CZ" dirty="0" err="1"/>
              <a:t>MaFIn</a:t>
            </a:r>
            <a:endParaRPr lang="cs-C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85533D-FBF8-408B-A550-8124AB2D82D1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9118597" y="6359523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Bree Serif" pitchFamily="2"/>
              </a:defRPr>
            </a:lvl1pPr>
          </a:lstStyle>
          <a:p>
            <a:fld id="{A2D58ADA-DDE5-40A5-9BF1-B0BC81F4C7C5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7" name="Obrázek 9" descr="Obsah obrázku stůl, jídlo, papír, dřevěné&#10;&#10;Popis byl vytvořen automaticky">
            <a:extLst>
              <a:ext uri="{FF2B5EF4-FFF2-40B4-BE49-F238E27FC236}">
                <a16:creationId xmlns:a16="http://schemas.microsoft.com/office/drawing/2014/main" id="{283A0DF3-D3BF-4109-9F18-4B76205A285D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3491" t="35567" r="3491" b="35422"/>
          <a:stretch>
            <a:fillRect/>
          </a:stretch>
        </p:blipFill>
        <p:spPr>
          <a:xfrm rot="16200004">
            <a:off x="-2643074" y="2627428"/>
            <a:ext cx="6858000" cy="1603144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499339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/>
  <p:txStyles>
    <p:titleStyle>
      <a:lvl1pPr marL="0" marR="0" lvl="0" indent="0" algn="l" defTabSz="914400" rtl="0" eaLnBrk="1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cs-CZ" sz="4000" b="0" i="0" u="none" strike="noStrike" kern="1200" cap="none" spc="0" baseline="0">
          <a:solidFill>
            <a:srgbClr val="000000"/>
          </a:solidFill>
          <a:uFillTx/>
          <a:latin typeface="Bree Serif" pitchFamily="2"/>
        </a:defRPr>
      </a:lvl1pPr>
    </p:titleStyle>
    <p:bodyStyle>
      <a:lvl1pPr marL="228600" marR="0" lvl="0" indent="-228600" algn="l" defTabSz="914400" rtl="0" eaLnBrk="1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cs-CZ" sz="2800" b="0" i="0" u="none" strike="noStrike" kern="1200" cap="none" spc="0" baseline="0">
          <a:solidFill>
            <a:srgbClr val="000000"/>
          </a:solidFill>
          <a:uFillTx/>
          <a:latin typeface="Bree Serif" pitchFamily="2"/>
        </a:defRPr>
      </a:lvl1pPr>
      <a:lvl2pPr marL="685800" marR="0" lvl="1" indent="-228600" algn="l" defTabSz="914400" rtl="0" eaLnBrk="1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400" b="0" i="0" u="none" strike="noStrike" kern="1200" cap="none" spc="0" baseline="0">
          <a:solidFill>
            <a:srgbClr val="000000"/>
          </a:solidFill>
          <a:uFillTx/>
          <a:latin typeface="Bree Serif" pitchFamily="2"/>
        </a:defRPr>
      </a:lvl2pPr>
      <a:lvl3pPr marL="1143000" marR="0" lvl="2" indent="-228600" algn="l" defTabSz="914400" rtl="0" eaLnBrk="1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000" b="0" i="0" u="none" strike="noStrike" kern="1200" cap="none" spc="0" baseline="0">
          <a:solidFill>
            <a:srgbClr val="000000"/>
          </a:solidFill>
          <a:uFillTx/>
          <a:latin typeface="Bree Serif" pitchFamily="2"/>
        </a:defRPr>
      </a:lvl3pPr>
      <a:lvl4pPr marL="1600200" marR="0" lvl="3" indent="-228600" algn="l" defTabSz="914400" rtl="0" eaLnBrk="1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Bree Serif" pitchFamily="2"/>
        </a:defRPr>
      </a:lvl4pPr>
      <a:lvl5pPr marL="2057400" marR="0" lvl="4" indent="-228600" algn="l" defTabSz="914400" rtl="0" eaLnBrk="1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Bree Serif" pitchFamily="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microsoft.com/office/2018/10/relationships/comments" Target="../comments/modernComment_109_4F187E3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microsoft.com/office/2018/10/relationships/comments" Target="../comments/modernComment_10A_7711407C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4428221" y="4811051"/>
            <a:ext cx="3335557" cy="439554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dirty="0">
                <a:cs typeface="Calibri"/>
              </a:rPr>
              <a:t>Martin Petr Svatoň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Calibri Light"/>
              </a:rPr>
              <a:t>Matematická monstra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437FB5-C2DC-E489-9B51-BBAB34E48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413" y="343659"/>
            <a:ext cx="10515600" cy="1325563"/>
          </a:xfrm>
        </p:spPr>
        <p:txBody>
          <a:bodyPr/>
          <a:lstStyle/>
          <a:p>
            <a:r>
              <a:rPr lang="cs-CZ" dirty="0"/>
              <a:t>Tečna v funkce v bodě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10C2EB3-19B1-4270-72D0-68D9DCF282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76413" y="1844243"/>
            <a:ext cx="5157787" cy="823912"/>
          </a:xfrm>
        </p:spPr>
        <p:txBody>
          <a:bodyPr/>
          <a:lstStyle/>
          <a:p>
            <a:r>
              <a:rPr lang="cs-CZ" dirty="0"/>
              <a:t>Tečna ke grafu paraboly v bodě 0</a:t>
            </a:r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510BD47A-A023-5D25-CE54-F1B86228BAE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047" y="2843177"/>
            <a:ext cx="4088900" cy="3008382"/>
          </a:xfrm>
        </p:spPr>
      </p:pic>
      <p:sp>
        <p:nvSpPr>
          <p:cNvPr id="6" name="Zástupný text 5">
            <a:extLst>
              <a:ext uri="{FF2B5EF4-FFF2-40B4-BE49-F238E27FC236}">
                <a16:creationId xmlns:a16="http://schemas.microsoft.com/office/drawing/2014/main" id="{30649FF1-F146-42F0-72C4-7E44A8A23E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46903" y="1844243"/>
            <a:ext cx="5183188" cy="823912"/>
          </a:xfrm>
        </p:spPr>
        <p:txBody>
          <a:bodyPr/>
          <a:lstStyle/>
          <a:p>
            <a:r>
              <a:rPr lang="cs-CZ" dirty="0"/>
              <a:t>Tečna ke grafu paraboly v bodě 1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489A481-7ACA-A81A-A799-D4F7325D75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100" y="2843177"/>
            <a:ext cx="4088900" cy="3008382"/>
          </a:xfrm>
          <a:prstGeom prst="rect">
            <a:avLst/>
          </a:prstGeom>
        </p:spPr>
      </p:pic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1E9EF47-055D-6536-3CDD-6BD6E9552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47F1FF2-F94C-B957-1AE2-6772DEDA9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27.01.2023</a:t>
            </a:r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88132D6-F1D1-5918-C1F3-6C575A034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3660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DFE40DAA-AA0E-9A62-1F27-7F55B600E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343658"/>
            <a:ext cx="10515600" cy="1325563"/>
          </a:xfrm>
        </p:spPr>
        <p:txBody>
          <a:bodyPr/>
          <a:lstStyle/>
          <a:p>
            <a:r>
              <a:rPr lang="cs-CZ" dirty="0"/>
              <a:t>Tečna v funkce v bodě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C9C59634-E95F-86B8-D98D-278F6CCF8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76413" y="1669221"/>
            <a:ext cx="5157787" cy="823912"/>
          </a:xfrm>
        </p:spPr>
        <p:txBody>
          <a:bodyPr/>
          <a:lstStyle/>
          <a:p>
            <a:r>
              <a:rPr lang="cs-CZ" dirty="0"/>
              <a:t>Tečna grafu funkce v bodě π</a:t>
            </a:r>
          </a:p>
        </p:txBody>
      </p:sp>
      <p:pic>
        <p:nvPicPr>
          <p:cNvPr id="12" name="Zástupný obsah 11">
            <a:extLst>
              <a:ext uri="{FF2B5EF4-FFF2-40B4-BE49-F238E27FC236}">
                <a16:creationId xmlns:a16="http://schemas.microsoft.com/office/drawing/2014/main" id="{693D24B2-5DE9-690D-4C07-309E93F737B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100" y="2843178"/>
            <a:ext cx="4088900" cy="3008382"/>
          </a:xfrm>
        </p:spPr>
      </p:pic>
      <p:sp>
        <p:nvSpPr>
          <p:cNvPr id="9" name="Zástupný text 8">
            <a:extLst>
              <a:ext uri="{FF2B5EF4-FFF2-40B4-BE49-F238E27FC236}">
                <a16:creationId xmlns:a16="http://schemas.microsoft.com/office/drawing/2014/main" id="{2D1651C9-E2E6-9391-D3DD-A48B8E22F0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672526" y="1669221"/>
            <a:ext cx="5183188" cy="823912"/>
          </a:xfrm>
        </p:spPr>
        <p:txBody>
          <a:bodyPr/>
          <a:lstStyle/>
          <a:p>
            <a:r>
              <a:rPr lang="cs-CZ" dirty="0"/>
              <a:t>Po přiblížení</a:t>
            </a:r>
          </a:p>
        </p:txBody>
      </p:sp>
      <p:pic>
        <p:nvPicPr>
          <p:cNvPr id="14" name="Zástupný obsah 13">
            <a:extLst>
              <a:ext uri="{FF2B5EF4-FFF2-40B4-BE49-F238E27FC236}">
                <a16:creationId xmlns:a16="http://schemas.microsoft.com/office/drawing/2014/main" id="{DEA2410B-C3D7-2CCA-09FA-61552EC15FF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086" y="2808126"/>
            <a:ext cx="4134620" cy="3043434"/>
          </a:xfrm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582B245-EEC4-F503-FE58-FB82ACBC9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A78AA4A-5CF1-5A72-E180-33B90EF12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27.01.2023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A639C85-EB0A-E7F0-265C-7F6113C00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6018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B6C9A3-46B1-3D5A-AC12-3B9F6F7C5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vypadá tečna z fyzikálního hlediska?</a:t>
            </a:r>
          </a:p>
        </p:txBody>
      </p:sp>
      <p:pic>
        <p:nvPicPr>
          <p:cNvPr id="15" name="Zástupný obsah 14">
            <a:extLst>
              <a:ext uri="{FF2B5EF4-FFF2-40B4-BE49-F238E27FC236}">
                <a16:creationId xmlns:a16="http://schemas.microsoft.com/office/drawing/2014/main" id="{5CC98C6A-1E70-1BC7-7FE2-ED976AC48F8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328" y="2094685"/>
            <a:ext cx="5181600" cy="3813219"/>
          </a:xfrm>
        </p:spPr>
      </p:pic>
      <p:pic>
        <p:nvPicPr>
          <p:cNvPr id="1026" name="Picture 2" descr="Šikmý vrh | Eduportál Techmania">
            <a:extLst>
              <a:ext uri="{FF2B5EF4-FFF2-40B4-BE49-F238E27FC236}">
                <a16:creationId xmlns:a16="http://schemas.microsoft.com/office/drawing/2014/main" id="{40D636F8-290E-EBCF-EB5F-8C8010D734B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95076" y="2094684"/>
            <a:ext cx="4566731" cy="381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F49F5BC-40B1-5CDB-BBE4-E64D12E8F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882B9F0-964E-EACC-6D44-7F6DAF266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27.01.2023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79F5A75-4A1D-96A5-B427-10D382F66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700524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9163E0-D4C5-34F8-661B-7053A7908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Funkce, které nemají v nějakém bodě tečnu</a:t>
            </a:r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73425E6E-389E-19A0-85C0-E70154E69CD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316" y="2560348"/>
            <a:ext cx="3916688" cy="2881890"/>
          </a:xfrm>
        </p:spPr>
      </p:pic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2938A5EC-E1CA-9138-B650-18504E636FE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680" y="2750086"/>
            <a:ext cx="3401575" cy="2502413"/>
          </a:xfrm>
        </p:spPr>
      </p:pic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2351FDA-296E-48D8-0E85-59357BF2A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B5D71B8-E7D1-2EC4-98B1-9ED9101D0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27.01.2023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9AD71F0-3052-DA47-A090-6636389CB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3353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36C6B3-2EA6-FC19-5056-E476AB7CB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matematických monster</a:t>
            </a:r>
          </a:p>
        </p:txBody>
      </p:sp>
    </p:spTree>
    <p:extLst>
      <p:ext uri="{BB962C8B-B14F-4D97-AF65-F5344CB8AC3E}">
        <p14:creationId xmlns:p14="http://schemas.microsoft.com/office/powerpoint/2010/main" val="41529514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120204-F790-A637-EDD3-26FA45E34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Weierstrassova</a:t>
            </a:r>
            <a:r>
              <a:rPr lang="cs-CZ" dirty="0"/>
              <a:t> funkce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AD0BDC2E-8150-3E34-B784-E2EC1E1B3F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8261" y="1825625"/>
            <a:ext cx="8103602" cy="4395788"/>
          </a:xfrm>
        </p:spPr>
      </p:pic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317C58D-5E8E-31A9-E2E9-30C74332AC12}"/>
              </a:ext>
            </a:extLst>
          </p:cNvPr>
          <p:cNvSpPr>
            <a:spLocks noGrp="1"/>
          </p:cNvSpPr>
          <p:nvPr>
            <p:ph type="ftr" sz="quarter" idx="9"/>
          </p:nvPr>
        </p:nvSpPr>
        <p:spPr/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29C72B7-27D1-392E-EB72-2E171CFC50D2}"/>
              </a:ext>
            </a:extLst>
          </p:cNvPr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r>
              <a:rPr lang="cs-CZ"/>
              <a:t>27.01.2023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32A4BB3-406B-F5A2-4876-21E666F764C5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3505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3A6D22-7489-2EEC-FD4E-2767AE490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Petrova funkce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DC76417-7262-E7C9-59D4-18FB7E159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6515" y="1426170"/>
            <a:ext cx="6518969" cy="5150248"/>
          </a:xfrm>
          <a:prstGeom prst="rect">
            <a:avLst/>
          </a:prstGeom>
        </p:spPr>
      </p:pic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173CD21-03B6-228B-9B2B-F97C7C60DAD7}"/>
              </a:ext>
            </a:extLst>
          </p:cNvPr>
          <p:cNvSpPr>
            <a:spLocks noGrp="1"/>
          </p:cNvSpPr>
          <p:nvPr>
            <p:ph type="ftr" sz="quarter" idx="9"/>
          </p:nvPr>
        </p:nvSpPr>
        <p:spPr/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E99DE3A-0F35-235B-CA69-840EA8385963}"/>
              </a:ext>
            </a:extLst>
          </p:cNvPr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r>
              <a:rPr lang="cs-CZ"/>
              <a:t>27.01.2023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1ED11F4-82BB-933C-D9FE-F6F8FAFB4168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03928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8C89FC-EBB6-FF8D-35A5-6A23C6290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Bolzanova funkce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93552C-FA25-D535-251D-1B078E3656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48D8B9C-FACE-A709-8305-C78C577CA7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328" y="1727751"/>
            <a:ext cx="10051839" cy="4765120"/>
          </a:xfrm>
          <a:prstGeom prst="rect">
            <a:avLst/>
          </a:prstGeom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7B6099C-6809-0801-033B-89F4F4F4DE8A}"/>
              </a:ext>
            </a:extLst>
          </p:cNvPr>
          <p:cNvSpPr>
            <a:spLocks noGrp="1"/>
          </p:cNvSpPr>
          <p:nvPr>
            <p:ph type="ftr" sz="quarter" idx="9"/>
          </p:nvPr>
        </p:nvSpPr>
        <p:spPr/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9A92E87C-64E0-37D1-E4BE-865C6AE00485}"/>
              </a:ext>
            </a:extLst>
          </p:cNvPr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r>
              <a:rPr lang="cs-CZ"/>
              <a:t>27.01.2023</a:t>
            </a:r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CFAB2CD-3108-35D3-5805-490059E4DC5E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76557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3DA770-6F03-19D1-0428-248779E95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2FBD03-520A-B46F-4596-700B2E89E5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8329" y="1825627"/>
            <a:ext cx="4406684" cy="4395548"/>
          </a:xfrm>
        </p:spPr>
        <p:txBody>
          <a:bodyPr/>
          <a:lstStyle/>
          <a:p>
            <a:r>
              <a:rPr lang="cs-CZ" dirty="0"/>
              <a:t>https://is.muni.cz/th/ptegs/SNF-bakalarska_prace.pdf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D17AA19-E9B2-DE02-5DC4-933ADD858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5012" y="0"/>
            <a:ext cx="4868779" cy="6858000"/>
          </a:xfrm>
          <a:prstGeom prst="rect">
            <a:avLst/>
          </a:prstGeom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EE7FC81-FEAA-2A55-FAC3-29AAB5A7271C}"/>
              </a:ext>
            </a:extLst>
          </p:cNvPr>
          <p:cNvSpPr>
            <a:spLocks noGrp="1"/>
          </p:cNvSpPr>
          <p:nvPr>
            <p:ph type="ftr" sz="quarter" idx="9"/>
          </p:nvPr>
        </p:nvSpPr>
        <p:spPr/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6CDDB9DF-8BE1-8FEE-E173-6A4DE7C0F684}"/>
              </a:ext>
            </a:extLst>
          </p:cNvPr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r>
              <a:rPr lang="cs-CZ"/>
              <a:t>27.01.2023</a:t>
            </a:r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3E153FD-F3AF-8DAE-F5C0-FF6B973A4B01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2042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846D0EC1-135E-8ED6-A1D4-FD4B6DF7B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2417636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52BD993D-5378-487E-34FB-44F22F7DC3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431" y="503003"/>
            <a:ext cx="8771138" cy="5851994"/>
          </a:xfrm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8A7B71B-C68F-F27D-D249-2EFCAC94E92F}"/>
              </a:ext>
            </a:extLst>
          </p:cNvPr>
          <p:cNvSpPr>
            <a:spLocks noGrp="1"/>
          </p:cNvSpPr>
          <p:nvPr>
            <p:ph type="ftr" sz="quarter" idx="9"/>
          </p:nvPr>
        </p:nvSpPr>
        <p:spPr/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4D112F5-2EC8-BBD5-D258-B4F0EEF127A6}"/>
              </a:ext>
            </a:extLst>
          </p:cNvPr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r>
              <a:rPr lang="cs-CZ"/>
              <a:t>27.01.2023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80A6AD8-005B-B02F-B2A8-C5E6CB749D65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4991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355F1D-F5E2-25AC-3E6B-EB15F89BD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E9681539-C529-0E26-3750-925F9D974B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0905" y="516397"/>
            <a:ext cx="9318324" cy="5825206"/>
          </a:xfrm>
        </p:spPr>
      </p:pic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C2AB4C0-4596-7FA4-A877-0B42FF93E5D9}"/>
              </a:ext>
            </a:extLst>
          </p:cNvPr>
          <p:cNvSpPr>
            <a:spLocks noGrp="1"/>
          </p:cNvSpPr>
          <p:nvPr>
            <p:ph type="ftr" sz="quarter" idx="9"/>
          </p:nvPr>
        </p:nvSpPr>
        <p:spPr/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A212FA8-79E6-0328-9349-A36363AD19BD}"/>
              </a:ext>
            </a:extLst>
          </p:cNvPr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r>
              <a:rPr lang="cs-CZ"/>
              <a:t>27.01.2023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309E8BF-A5D1-784E-C385-EC176EC7D9EA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7277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Obsah obrázku žába&#10;&#10;Popis se vygeneroval automaticky.">
            <a:extLst>
              <a:ext uri="{FF2B5EF4-FFF2-40B4-BE49-F238E27FC236}">
                <a16:creationId xmlns:a16="http://schemas.microsoft.com/office/drawing/2014/main" id="{A757F414-68BE-5DAC-BC32-613238FDFF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2282" y="231440"/>
            <a:ext cx="2153700" cy="2446338"/>
          </a:xfrm>
        </p:spPr>
      </p:pic>
      <p:pic>
        <p:nvPicPr>
          <p:cNvPr id="5" name="Obrázek 5">
            <a:extLst>
              <a:ext uri="{FF2B5EF4-FFF2-40B4-BE49-F238E27FC236}">
                <a16:creationId xmlns:a16="http://schemas.microsoft.com/office/drawing/2014/main" id="{E8F70A16-3678-2D4F-3BC7-9710E2D76B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3926" y="673768"/>
            <a:ext cx="1550069" cy="1550069"/>
          </a:xfrm>
          <a:prstGeom prst="rect">
            <a:avLst/>
          </a:prstGeom>
        </p:spPr>
      </p:pic>
      <p:pic>
        <p:nvPicPr>
          <p:cNvPr id="7" name="Obrázek 4" descr="Obsah obrázku text&#10;&#10;Popis se vygeneroval automaticky.">
            <a:extLst>
              <a:ext uri="{FF2B5EF4-FFF2-40B4-BE49-F238E27FC236}">
                <a16:creationId xmlns:a16="http://schemas.microsoft.com/office/drawing/2014/main" id="{A9100462-C3E3-B0A4-72EB-25F6A04873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4614" y="642519"/>
            <a:ext cx="2570614" cy="1614155"/>
          </a:xfrm>
          <a:prstGeom prst="rect">
            <a:avLst/>
          </a:prstGeom>
        </p:spPr>
      </p:pic>
      <p:pic>
        <p:nvPicPr>
          <p:cNvPr id="9" name="Obrázek 9">
            <a:extLst>
              <a:ext uri="{FF2B5EF4-FFF2-40B4-BE49-F238E27FC236}">
                <a16:creationId xmlns:a16="http://schemas.microsoft.com/office/drawing/2014/main" id="{10F1B23F-4C74-A4D4-8EA3-07BCCCCA51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9874" y="763438"/>
            <a:ext cx="1349543" cy="1369596"/>
          </a:xfrm>
          <a:prstGeom prst="rect">
            <a:avLst/>
          </a:prstGeom>
        </p:spPr>
      </p:pic>
      <p:pic>
        <p:nvPicPr>
          <p:cNvPr id="1026" name="Picture 2" descr="Weierstrass function in Python. This article is about beautiful… | by Maria  Efimova | Medium">
            <a:extLst>
              <a:ext uri="{FF2B5EF4-FFF2-40B4-BE49-F238E27FC236}">
                <a16:creationId xmlns:a16="http://schemas.microsoft.com/office/drawing/2014/main" id="{05F6AE3E-8C4D-9707-A892-B16377CA2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999" y="2568910"/>
            <a:ext cx="914400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DEAD88C-E3A9-77D1-3FCB-89145A4AE6C8}"/>
              </a:ext>
            </a:extLst>
          </p:cNvPr>
          <p:cNvSpPr>
            <a:spLocks noGrp="1"/>
          </p:cNvSpPr>
          <p:nvPr>
            <p:ph type="ftr" sz="quarter" idx="9"/>
          </p:nvPr>
        </p:nvSpPr>
        <p:spPr/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90AB4B2-4B17-2DEE-1A0E-E94293D8A045}"/>
              </a:ext>
            </a:extLst>
          </p:cNvPr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r>
              <a:rPr lang="cs-CZ"/>
              <a:t>27.01.2023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35F86F7-C3BA-2BCC-6175-1200ABF16A19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7214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9017CD-4BE7-0B9F-D437-5C455EE26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se zajímat o matematická monstra?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248E54-B320-4DB1-A598-8FA5A1F04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4639" y="1834502"/>
            <a:ext cx="10587361" cy="4743851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Velký podíl na jejich objevení mají čeští matematici</a:t>
            </a:r>
          </a:p>
          <a:p>
            <a:r>
              <a:rPr lang="cs-CZ" dirty="0"/>
              <a:t>Představují nový pohled na spojité funkce</a:t>
            </a:r>
          </a:p>
          <a:p>
            <a:r>
              <a:rPr lang="cs-CZ" dirty="0"/>
              <a:t>Dříve byla představa:</a:t>
            </a:r>
          </a:p>
          <a:p>
            <a:endParaRPr lang="cs-CZ" dirty="0"/>
          </a:p>
          <a:p>
            <a:pPr marL="0" indent="0" algn="ctr">
              <a:buNone/>
            </a:pPr>
            <a:r>
              <a:rPr lang="cs-CZ" dirty="0"/>
              <a:t>	</a:t>
            </a:r>
            <a:r>
              <a:rPr lang="cs-CZ" i="1" dirty="0"/>
              <a:t>pokud lze v určitém bodě funkce vést tečnu, pak je nutně v tomto bodě spojitá</a:t>
            </a:r>
            <a:r>
              <a:rPr lang="cs-CZ" dirty="0"/>
              <a:t>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   a zároveň toto tvrzení platí i obráceně tedy</a:t>
            </a:r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dirty="0"/>
              <a:t> 	</a:t>
            </a:r>
            <a:r>
              <a:rPr lang="cs-CZ" i="1" dirty="0"/>
              <a:t> pokud je funkce v určitém bodě spojitá, pak lze tímto bodem vést tečnu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7E4687A-D231-FB0E-2276-1C8BF31EAAA1}"/>
              </a:ext>
            </a:extLst>
          </p:cNvPr>
          <p:cNvSpPr>
            <a:spLocks noGrp="1"/>
          </p:cNvSpPr>
          <p:nvPr>
            <p:ph type="ftr" sz="quarter" idx="9"/>
          </p:nvPr>
        </p:nvSpPr>
        <p:spPr/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4EC83B8-29F9-3B38-F1DB-9D6075525065}"/>
              </a:ext>
            </a:extLst>
          </p:cNvPr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r>
              <a:rPr lang="cs-CZ"/>
              <a:t>27.01.2023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0EC6623-F9E2-99FA-A596-8F4DB473DAD0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5762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357336-368E-7980-D4B3-A8D8503A7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jsou to matematická monstra?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BD8511-C6EC-9CE0-27A0-EB531CAD5A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dirty="0"/>
              <a:t>Dá-li Bůh funkci f spojitou v každém bodě. Matematické monstrum označujeme funkci f pro kterou platí:</a:t>
            </a:r>
          </a:p>
          <a:p>
            <a:pPr marL="0" indent="0" algn="ctr">
              <a:buNone/>
            </a:pPr>
            <a:r>
              <a:rPr lang="cs-CZ" b="0" i="0" dirty="0">
                <a:solidFill>
                  <a:srgbClr val="202122"/>
                </a:solidFill>
                <a:effectLst/>
              </a:rPr>
              <a:t>∀x ∈ </a:t>
            </a:r>
            <a:r>
              <a:rPr lang="cs-CZ" b="0" i="0" dirty="0" err="1">
                <a:solidFill>
                  <a:srgbClr val="202122"/>
                </a:solidFill>
                <a:effectLst/>
              </a:rPr>
              <a:t>D</a:t>
            </a:r>
            <a:r>
              <a:rPr lang="cs-CZ" b="0" i="0" baseline="-25000" dirty="0" err="1">
                <a:solidFill>
                  <a:srgbClr val="202122"/>
                </a:solidFill>
                <a:effectLst/>
              </a:rPr>
              <a:t>f</a:t>
            </a:r>
            <a:r>
              <a:rPr lang="cs-CZ" b="0" i="0" baseline="-25000" dirty="0">
                <a:solidFill>
                  <a:srgbClr val="202122"/>
                </a:solidFill>
                <a:effectLst/>
              </a:rPr>
              <a:t> </a:t>
            </a:r>
            <a:r>
              <a:rPr lang="cs-CZ" b="0" i="0" dirty="0">
                <a:solidFill>
                  <a:srgbClr val="202122"/>
                </a:solidFill>
                <a:effectLst/>
              </a:rPr>
              <a:t>: </a:t>
            </a:r>
            <a:r>
              <a:rPr lang="cs-CZ" b="0" i="0" dirty="0" err="1">
                <a:solidFill>
                  <a:srgbClr val="202122"/>
                </a:solidFill>
                <a:effectLst/>
              </a:rPr>
              <a:t>T</a:t>
            </a:r>
            <a:r>
              <a:rPr lang="cs-CZ" b="0" i="0" baseline="30000" dirty="0" err="1">
                <a:solidFill>
                  <a:srgbClr val="202122"/>
                </a:solidFill>
                <a:effectLst/>
              </a:rPr>
              <a:t>l</a:t>
            </a:r>
            <a:r>
              <a:rPr lang="cs-CZ" b="0" i="0" baseline="-25000" dirty="0" err="1">
                <a:solidFill>
                  <a:srgbClr val="202122"/>
                </a:solidFill>
                <a:effectLst/>
              </a:rPr>
              <a:t>f,</a:t>
            </a:r>
            <a:r>
              <a:rPr lang="cs-CZ" baseline="-25000" dirty="0" err="1">
                <a:solidFill>
                  <a:srgbClr val="202122"/>
                </a:solidFill>
              </a:rPr>
              <a:t>x</a:t>
            </a:r>
            <a:r>
              <a:rPr lang="cs-CZ" b="0" i="0" dirty="0">
                <a:solidFill>
                  <a:srgbClr val="202122"/>
                </a:solidFill>
                <a:effectLst/>
              </a:rPr>
              <a:t>(z) ≠ </a:t>
            </a:r>
            <a:r>
              <a:rPr lang="cs-CZ" b="0" i="0" dirty="0" err="1">
                <a:solidFill>
                  <a:srgbClr val="202122"/>
                </a:solidFill>
                <a:effectLst/>
              </a:rPr>
              <a:t>T</a:t>
            </a:r>
            <a:r>
              <a:rPr lang="cs-CZ" b="0" i="0" baseline="30000" dirty="0" err="1">
                <a:solidFill>
                  <a:srgbClr val="202122"/>
                </a:solidFill>
                <a:effectLst/>
              </a:rPr>
              <a:t>p</a:t>
            </a:r>
            <a:r>
              <a:rPr lang="cs-CZ" b="0" i="0" baseline="-25000" dirty="0" err="1">
                <a:solidFill>
                  <a:srgbClr val="202122"/>
                </a:solidFill>
                <a:effectLst/>
              </a:rPr>
              <a:t>f,x</a:t>
            </a:r>
            <a:r>
              <a:rPr lang="cs-CZ" b="0" i="0" baseline="-25000" dirty="0">
                <a:solidFill>
                  <a:srgbClr val="202122"/>
                </a:solidFill>
                <a:effectLst/>
              </a:rPr>
              <a:t> </a:t>
            </a:r>
            <a:r>
              <a:rPr lang="cs-CZ" b="0" i="0" dirty="0">
                <a:solidFill>
                  <a:srgbClr val="202122"/>
                </a:solidFill>
                <a:effectLst/>
              </a:rPr>
              <a:t>(z)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8147226-B30D-D651-86C0-CDEEB2C5E1CB}"/>
              </a:ext>
            </a:extLst>
          </p:cNvPr>
          <p:cNvSpPr>
            <a:spLocks noGrp="1"/>
          </p:cNvSpPr>
          <p:nvPr>
            <p:ph type="ftr" sz="quarter" idx="9"/>
          </p:nvPr>
        </p:nvSpPr>
        <p:spPr/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5548E9D-2A70-FB56-20B2-DE0D22BFEA42}"/>
              </a:ext>
            </a:extLst>
          </p:cNvPr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r>
              <a:rPr lang="cs-CZ"/>
              <a:t>27.01.2023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CFA7733-0356-40C2-B09C-AFE5B593A961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4756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A7AA36-5FB0-9513-26F7-AE06B45BD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to funkce?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9D2C2E-F364-5622-00E0-78E0100F7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4455" y="1814791"/>
            <a:ext cx="4301971" cy="4351338"/>
          </a:xfrm>
        </p:spPr>
        <p:txBody>
          <a:bodyPr/>
          <a:lstStyle/>
          <a:p>
            <a:r>
              <a:rPr lang="cs-CZ" dirty="0"/>
              <a:t>Funkce je zobrazení mezi číselnými množinami.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A88AECC-ED76-5628-3781-C5C57DFD1A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837" y="3990458"/>
            <a:ext cx="3401575" cy="250241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EAD430F9-A099-4715-8516-65E0095119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136" y="3990458"/>
            <a:ext cx="3401575" cy="2502413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16C4841C-06D5-805E-B307-199A8BE602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961" y="365127"/>
            <a:ext cx="3401575" cy="2502413"/>
          </a:xfrm>
          <a:prstGeom prst="rect">
            <a:avLst/>
          </a:prstGeom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CC53D04-BEB5-358A-8D35-6898FD1DBBD8}"/>
              </a:ext>
            </a:extLst>
          </p:cNvPr>
          <p:cNvSpPr>
            <a:spLocks noGrp="1"/>
          </p:cNvSpPr>
          <p:nvPr>
            <p:ph type="ftr" sz="quarter" idx="9"/>
          </p:nvPr>
        </p:nvSpPr>
        <p:spPr/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2077AA85-67CD-2A23-8BD8-497DCC074282}"/>
              </a:ext>
            </a:extLst>
          </p:cNvPr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r>
              <a:rPr lang="cs-CZ"/>
              <a:t>27.01.2023</a:t>
            </a:r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79527D7-2AAD-5B43-D038-D77F35B9C79F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761932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093C47-C4E0-8107-A39D-F00EF9541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to spojitá funkce?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82B88C-1933-CCBC-0B3C-37698F8AA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Spojitá funkce je funkce, pro kterou platí, že její graf lze nakreslit jedním tahem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FA2A5FD-5B7B-90E8-FF0E-D42B2244BAFA}"/>
              </a:ext>
            </a:extLst>
          </p:cNvPr>
          <p:cNvSpPr>
            <a:spLocks noGrp="1"/>
          </p:cNvSpPr>
          <p:nvPr>
            <p:ph type="ftr" sz="quarter" idx="9"/>
          </p:nvPr>
        </p:nvSpPr>
        <p:spPr/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208DCC5-FB57-444B-D5DE-2CF6431E25E7}"/>
              </a:ext>
            </a:extLst>
          </p:cNvPr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r>
              <a:rPr lang="cs-CZ"/>
              <a:t>27.01.2023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5271503-342B-BCAF-3386-E018F7505BAE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0775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FE838D-2FCD-0CDE-3888-00F53E8AB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to tečna funkce v bodě?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520DD3-FEF0-D362-7F34-CB95356C9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 </a:t>
            </a:r>
            <a:r>
              <a:rPr lang="cs-CZ" i="1" dirty="0"/>
              <a:t>Nejlépe</a:t>
            </a:r>
            <a:r>
              <a:rPr lang="cs-CZ" dirty="0"/>
              <a:t> aproximuje funkci v okolí daného bodu</a:t>
            </a:r>
          </a:p>
          <a:p>
            <a:r>
              <a:rPr lang="cs-CZ" dirty="0"/>
              <a:t>Pokud existuje, pak je </a:t>
            </a:r>
            <a:r>
              <a:rPr lang="cs-CZ" i="1" dirty="0"/>
              <a:t>právě jedna</a:t>
            </a:r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3080FFE-1775-B718-4E41-92D40FEE95CB}"/>
              </a:ext>
            </a:extLst>
          </p:cNvPr>
          <p:cNvSpPr>
            <a:spLocks noGrp="1"/>
          </p:cNvSpPr>
          <p:nvPr>
            <p:ph type="ftr" sz="quarter" idx="9"/>
          </p:nvPr>
        </p:nvSpPr>
        <p:spPr/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CE0E432-2EF4-033D-C2B4-92C92024F9D7}"/>
              </a:ext>
            </a:extLst>
          </p:cNvPr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r>
              <a:rPr lang="cs-CZ"/>
              <a:t>27.01.2023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EEC3B7A-1644-2CEF-3609-426D34C3320D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0936554"/>
      </p:ext>
    </p:extLst>
  </p:cSld>
  <p:clrMapOvr>
    <a:masterClrMapping/>
  </p:clrMapOvr>
</p:sld>
</file>

<file path=ppt/theme/theme1.xml><?xml version="1.0" encoding="utf-8"?>
<a:theme xmlns:a="http://schemas.openxmlformats.org/drawingml/2006/main" name="MaFIn_motiv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FIn_motiv" id="{F3245382-BE4E-4DD9-BCAC-5644D139478E}" vid="{8A04120C-96B8-4F3F-8CE0-C2DAB5160161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MaFIn_motiv</Template>
  <TotalTime>1206</TotalTime>
  <Words>313</Words>
  <Application>Microsoft Office PowerPoint</Application>
  <PresentationFormat>Širokoúhlá obrazovka</PresentationFormat>
  <Paragraphs>85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3" baseType="lpstr">
      <vt:lpstr>Arial</vt:lpstr>
      <vt:lpstr>Bree Serif</vt:lpstr>
      <vt:lpstr>Calibri</vt:lpstr>
      <vt:lpstr>MaFIn_motiv</vt:lpstr>
      <vt:lpstr>Matematická monstra</vt:lpstr>
      <vt:lpstr>Prezentace aplikace PowerPoint</vt:lpstr>
      <vt:lpstr>Prezentace aplikace PowerPoint</vt:lpstr>
      <vt:lpstr>Prezentace aplikace PowerPoint</vt:lpstr>
      <vt:lpstr>Proč se zajímat o matematická monstra?</vt:lpstr>
      <vt:lpstr>Co jsou to matematická monstra?</vt:lpstr>
      <vt:lpstr>Co je to funkce?</vt:lpstr>
      <vt:lpstr>Co je to spojitá funkce?</vt:lpstr>
      <vt:lpstr>Co je to tečna funkce v bodě?</vt:lpstr>
      <vt:lpstr>Tečna v funkce v bodě</vt:lpstr>
      <vt:lpstr>Tečna v funkce v bodě</vt:lpstr>
      <vt:lpstr>Jak vypadá tečna z fyzikálního hlediska?</vt:lpstr>
      <vt:lpstr>Funkce, které nemají v nějakém bodě tečnu</vt:lpstr>
      <vt:lpstr>Příklady matematických monster</vt:lpstr>
      <vt:lpstr>Weierstrassova funkce</vt:lpstr>
      <vt:lpstr>Petrova funkce</vt:lpstr>
      <vt:lpstr>Bolzanova funkce</vt:lpstr>
      <vt:lpstr>Zdroje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 Svaton</dc:creator>
  <cp:lastModifiedBy>Tichon Jan</cp:lastModifiedBy>
  <cp:revision>11</cp:revision>
  <dcterms:created xsi:type="dcterms:W3CDTF">2022-11-07T13:49:23Z</dcterms:created>
  <dcterms:modified xsi:type="dcterms:W3CDTF">2023-01-24T21:20:09Z</dcterms:modified>
</cp:coreProperties>
</file>