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spc="-1">
                <a:latin typeface="Times New Roman"/>
              </a:rPr>
              <a:t>&lt;záhlaví&gt;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spc="-1">
                <a:latin typeface="Times New Roman"/>
              </a:rPr>
              <a:t>&lt;datum/čas&gt;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spc="-1">
                <a:latin typeface="Times New Roman"/>
              </a:rPr>
              <a:t>&lt;zápatí&gt;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5965EFB-911C-4D3D-ABF5-E6038DC700B5}" type="slidenum">
              <a:rPr lang="cs-CZ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Diolkos (rutway) – Řecko, 600 p. n. l.</a:t>
            </a:r>
            <a:endParaRPr/>
          </a:p>
          <a:p>
            <a:r>
              <a:rPr lang="cs-CZ" sz="2000" spc="-1">
                <a:latin typeface="Arial"/>
              </a:rPr>
              <a:t>	starověká dlážděná cesta napříč </a:t>
            </a:r>
            <a:r>
              <a:rPr lang="cs-CZ" sz="2000" i="1" spc="-1">
                <a:latin typeface="Arial"/>
              </a:rPr>
              <a:t>Korintskou šíjí</a:t>
            </a:r>
            <a:r>
              <a:rPr lang="cs-CZ" sz="2000" spc="-1">
                <a:latin typeface="Arial"/>
              </a:rPr>
              <a:t>, jež se využívala k přepravě </a:t>
            </a:r>
            <a:r>
              <a:rPr lang="cs-CZ" sz="2000" i="1" spc="-1">
                <a:latin typeface="Arial"/>
              </a:rPr>
              <a:t>zboží</a:t>
            </a:r>
            <a:r>
              <a:rPr lang="cs-CZ" sz="2000" spc="-1">
                <a:latin typeface="Arial"/>
              </a:rPr>
              <a:t> či menších lodí mezi </a:t>
            </a:r>
            <a:r>
              <a:rPr lang="cs-CZ" sz="2000" i="1" spc="-1">
                <a:latin typeface="Arial"/>
              </a:rPr>
              <a:t>lechaionským</a:t>
            </a:r>
            <a:r>
              <a:rPr lang="cs-CZ" sz="2000" spc="-1">
                <a:latin typeface="Arial"/>
              </a:rPr>
              <a:t> a </a:t>
            </a:r>
            <a:r>
              <a:rPr lang="cs-CZ" sz="2000" i="1" spc="-1">
                <a:latin typeface="Arial"/>
              </a:rPr>
              <a:t>kanchreiským</a:t>
            </a:r>
            <a:r>
              <a:rPr lang="cs-CZ" sz="2000" spc="-1">
                <a:latin typeface="Arial"/>
              </a:rPr>
              <a:t> přístavem. Délka cesty je asi 6 km a šířka 3 až 3,5 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1923 – 1924 vývoj lokomotivy pro ruskou železnici – 1. použitelná dieslová lokomotiva (SŽD Eel2)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1" spc="-1">
                <a:latin typeface="Arial"/>
              </a:rPr>
              <a:t>Amerika</a:t>
            </a:r>
            <a:endParaRPr/>
          </a:p>
          <a:p>
            <a:r>
              <a:rPr lang="cs-CZ" sz="2000" spc="-1">
                <a:latin typeface="Arial"/>
              </a:rPr>
              <a:t>1917 – 1918 – diesel-elektrická lokomotiva, General Electric</a:t>
            </a:r>
            <a:endParaRPr/>
          </a:p>
          <a:p>
            <a:r>
              <a:rPr lang="cs-CZ" sz="2000" spc="-1">
                <a:latin typeface="Arial"/>
              </a:rPr>
              <a:t>1. využití jako posunovací</a:t>
            </a:r>
            <a:endParaRPr/>
          </a:p>
          <a:p>
            <a:r>
              <a:rPr lang="cs-CZ" sz="2000" spc="-1">
                <a:latin typeface="Arial"/>
              </a:rPr>
              <a:t>1934 - Burlington Railroad a Union Pacific – aerodynamické traťové diesel-elek. l. pro cestující</a:t>
            </a:r>
            <a:endParaRPr/>
          </a:p>
          <a:p>
            <a:r>
              <a:rPr lang="cs-CZ" sz="2000" spc="-1">
                <a:latin typeface="Arial"/>
              </a:rPr>
              <a:t>Od 1939 i na nákladní přepravu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1. Japonci (60' 20. stol.)</a:t>
            </a:r>
            <a:endParaRPr/>
          </a:p>
          <a:p>
            <a:r>
              <a:rPr lang="cs-CZ" sz="2000" spc="-1">
                <a:latin typeface="Arial"/>
              </a:rPr>
              <a:t>	Rozchod </a:t>
            </a:r>
            <a:r>
              <a:rPr lang="cs-CZ" sz="2000" i="1" spc="-1">
                <a:latin typeface="Arial"/>
              </a:rPr>
              <a:t>1435mm</a:t>
            </a:r>
            <a:r>
              <a:rPr lang="cs-CZ" sz="2000" spc="-1">
                <a:latin typeface="Arial"/>
              </a:rPr>
              <a:t>, původní </a:t>
            </a:r>
            <a:r>
              <a:rPr lang="cs-CZ" sz="2000" i="1" spc="-1">
                <a:latin typeface="Arial"/>
              </a:rPr>
              <a:t>1064mm</a:t>
            </a:r>
            <a:endParaRPr/>
          </a:p>
          <a:p>
            <a:r>
              <a:rPr lang="cs-CZ" sz="2000" spc="-1">
                <a:latin typeface="Arial"/>
              </a:rPr>
              <a:t>[ </a:t>
            </a:r>
            <a:r>
              <a:rPr lang="cs-CZ" sz="2000" b="1" spc="-1">
                <a:latin typeface="Arial"/>
              </a:rPr>
              <a:t>N A P R A V O</a:t>
            </a:r>
            <a:r>
              <a:rPr lang="cs-CZ" sz="2000" spc="-1">
                <a:latin typeface="Arial"/>
              </a:rPr>
              <a:t> : JR 500 ]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Pendolino</a:t>
            </a:r>
            <a:endParaRPr/>
          </a:p>
          <a:p>
            <a:r>
              <a:rPr lang="cs-CZ" sz="2000" spc="-1">
                <a:latin typeface="Arial"/>
              </a:rPr>
              <a:t>1. ETR 401</a:t>
            </a:r>
            <a:endParaRPr/>
          </a:p>
          <a:p>
            <a:r>
              <a:rPr lang="cs-CZ" sz="2000" spc="-1">
                <a:latin typeface="Arial"/>
              </a:rPr>
              <a:t>2. ETR 450 – aktivní naklápění vozové skříně</a:t>
            </a:r>
            <a:endParaRPr/>
          </a:p>
          <a:p>
            <a:r>
              <a:rPr lang="cs-CZ" sz="2000" spc="-1">
                <a:latin typeface="Arial"/>
              </a:rPr>
              <a:t>	- odkoupen patent od britského Advanced Passanger Train (zrušen r. 1982)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Pův návrh z roku 1994 (prof. Petr Tučný)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TŽK</a:t>
            </a:r>
            <a:endParaRPr/>
          </a:p>
          <a:p>
            <a:r>
              <a:rPr lang="cs-CZ" sz="2000" spc="-1">
                <a:latin typeface="Arial"/>
              </a:rPr>
              <a:t>ETCS</a:t>
            </a:r>
            <a:endParaRPr/>
          </a:p>
          <a:p>
            <a:r>
              <a:rPr lang="cs-CZ" sz="2000" spc="-1">
                <a:latin typeface="Arial"/>
              </a:rPr>
              <a:t>Síť VTR v ČR – 360 mld. kč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TGV POS – 574,8km/h, 3. 4. 2007 - Francie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Šanghaj centrum - letiště</a:t>
            </a:r>
            <a:endParaRPr/>
          </a:p>
          <a:p>
            <a:endParaRPr/>
          </a:p>
          <a:p>
            <a:r>
              <a:rPr lang="cs-CZ" sz="2000" spc="-1">
                <a:latin typeface="Arial"/>
              </a:rPr>
              <a:t>s = 30km</a:t>
            </a:r>
            <a:endParaRPr/>
          </a:p>
          <a:p>
            <a:r>
              <a:rPr lang="cs-CZ" sz="2000" spc="-1">
                <a:latin typeface="Arial"/>
              </a:rPr>
              <a:t>t = 7min 20s</a:t>
            </a:r>
            <a:endParaRPr/>
          </a:p>
          <a:p>
            <a:r>
              <a:rPr lang="cs-CZ" sz="2000" spc="-1">
                <a:latin typeface="Arial"/>
              </a:rPr>
              <a:t>Maximální rychlost: 501km/h</a:t>
            </a:r>
            <a:endParaRPr/>
          </a:p>
          <a:p>
            <a:r>
              <a:rPr lang="cs-CZ" sz="2000" spc="-1">
                <a:latin typeface="Arial"/>
              </a:rPr>
              <a:t>Provozní rychlost: 431km/h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JR-Maglev (MLX01)</a:t>
            </a:r>
            <a:endParaRPr/>
          </a:p>
          <a:p>
            <a:r>
              <a:rPr lang="cs-CZ" sz="2000" spc="-1">
                <a:latin typeface="Arial"/>
              </a:rPr>
              <a:t>603km/h (2015)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První železnice na </a:t>
            </a:r>
            <a:r>
              <a:rPr lang="cs-CZ" sz="2000" i="1" spc="-1">
                <a:latin typeface="Arial"/>
              </a:rPr>
              <a:t>evropském kontinentu</a:t>
            </a:r>
            <a:endParaRPr/>
          </a:p>
          <a:p>
            <a:r>
              <a:rPr lang="cs-CZ" sz="2000" spc="-1">
                <a:latin typeface="Arial"/>
              </a:rPr>
              <a:t>128,8 km, rozchod 1106mm</a:t>
            </a:r>
            <a:endParaRPr/>
          </a:p>
          <a:p>
            <a:r>
              <a:rPr lang="cs-CZ" sz="2000" spc="-1">
                <a:latin typeface="Arial"/>
              </a:rPr>
              <a:t>Postupně uváděna do provozu v letech </a:t>
            </a:r>
            <a:r>
              <a:rPr lang="cs-CZ" sz="2000" i="1" spc="-1">
                <a:latin typeface="Arial"/>
              </a:rPr>
              <a:t>1825 – 1832</a:t>
            </a:r>
            <a:endParaRPr/>
          </a:p>
          <a:p>
            <a:r>
              <a:rPr lang="cs-CZ" sz="2000" spc="-1">
                <a:latin typeface="Arial"/>
              </a:rPr>
              <a:t>Projekt </a:t>
            </a:r>
            <a:r>
              <a:rPr lang="cs-CZ" sz="2000" i="1" spc="-1">
                <a:latin typeface="Arial"/>
              </a:rPr>
              <a:t>F. J. Gerstner</a:t>
            </a:r>
            <a:endParaRPr/>
          </a:p>
          <a:p>
            <a:r>
              <a:rPr lang="cs-CZ" sz="2000" spc="-1">
                <a:latin typeface="Arial"/>
              </a:rPr>
              <a:t>Stavba </a:t>
            </a:r>
            <a:r>
              <a:rPr lang="cs-CZ" sz="2000" i="1" spc="-1">
                <a:latin typeface="Arial"/>
              </a:rPr>
              <a:t>F. A. Gerstner</a:t>
            </a:r>
            <a:r>
              <a:rPr lang="cs-CZ" sz="2000" spc="-1">
                <a:latin typeface="Arial"/>
              </a:rPr>
              <a:t>, poté  </a:t>
            </a:r>
            <a:r>
              <a:rPr lang="cs-CZ" sz="2000" i="1" spc="-1">
                <a:latin typeface="Arial"/>
              </a:rPr>
              <a:t>Matyáš Schönerer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1712 – Thomas Newcomen</a:t>
            </a:r>
            <a:endParaRPr/>
          </a:p>
          <a:p>
            <a:r>
              <a:rPr lang="cs-CZ" sz="2000" spc="-1">
                <a:latin typeface="Arial"/>
              </a:rPr>
              <a:t>Čerpadlo – vysávání vody z dolů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James Watt – vylepšený motor r. </a:t>
            </a:r>
            <a:r>
              <a:rPr lang="cs-CZ" sz="2000" i="1" spc="-1">
                <a:latin typeface="Arial"/>
              </a:rPr>
              <a:t>1781</a:t>
            </a:r>
            <a:endParaRPr/>
          </a:p>
          <a:p>
            <a:r>
              <a:rPr lang="cs-CZ" sz="2000" spc="-1">
                <a:latin typeface="Arial"/>
              </a:rPr>
              <a:t>Kolo jako setrvačník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Richard Trevithick, 1808, Bloomsbury (Londýn)</a:t>
            </a:r>
            <a:endParaRPr/>
          </a:p>
          <a:p>
            <a:r>
              <a:rPr lang="cs-CZ" sz="2000" spc="-1">
                <a:latin typeface="Arial"/>
              </a:rPr>
              <a:t>12 mph (19 km/h)</a:t>
            </a:r>
            <a:endParaRPr/>
          </a:p>
          <a:p>
            <a:r>
              <a:rPr lang="cs-CZ" sz="2000" spc="-1">
                <a:latin typeface="Arial"/>
              </a:rPr>
              <a:t>Požkozená kolej způsobila vykolejení, poté uzavřeno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Postavena 1829, prezentována 1830 pro trať Manchester – Liverpool</a:t>
            </a:r>
            <a:endParaRPr/>
          </a:p>
          <a:p>
            <a:r>
              <a:rPr lang="cs-CZ" sz="2000" spc="-1">
                <a:latin typeface="Arial"/>
              </a:rPr>
              <a:t>28 mph (45 km/h)</a:t>
            </a:r>
            <a:endParaRPr/>
          </a:p>
          <a:p>
            <a:r>
              <a:rPr lang="cs-CZ" sz="2000" spc="-1">
                <a:latin typeface="Arial"/>
              </a:rPr>
              <a:t>George a Robert Stephenson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Transkontinentální železnice, Pacifická železnice</a:t>
            </a:r>
            <a:endParaRPr/>
          </a:p>
          <a:p>
            <a:r>
              <a:rPr lang="cs-CZ" sz="2000" spc="-1">
                <a:latin typeface="Arial"/>
              </a:rPr>
              <a:t>1863 – 1869</a:t>
            </a:r>
            <a:endParaRPr/>
          </a:p>
          <a:p>
            <a:r>
              <a:rPr lang="cs-CZ" sz="2000" spc="-1">
                <a:latin typeface="Arial"/>
              </a:rPr>
              <a:t>1,907 mil (3,069 km)</a:t>
            </a:r>
            <a:endParaRPr/>
          </a:p>
          <a:p>
            <a:r>
              <a:rPr lang="cs-CZ" sz="2000" spc="-1">
                <a:latin typeface="Arial"/>
              </a:rPr>
              <a:t>Cesta zkrácena z </a:t>
            </a:r>
            <a:r>
              <a:rPr lang="cs-CZ" sz="2000" i="1" spc="-1">
                <a:latin typeface="Arial"/>
              </a:rPr>
              <a:t>šesti měsíců</a:t>
            </a:r>
            <a:r>
              <a:rPr lang="cs-CZ" sz="2000" spc="-1">
                <a:latin typeface="Arial"/>
              </a:rPr>
              <a:t> na méně než </a:t>
            </a:r>
            <a:r>
              <a:rPr lang="cs-CZ" sz="2000" i="1" spc="-1">
                <a:latin typeface="Arial"/>
              </a:rPr>
              <a:t>týden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1. el. Lokomotiva sestrojena r. </a:t>
            </a:r>
            <a:r>
              <a:rPr lang="cs-CZ" sz="2000" i="1" spc="-1">
                <a:latin typeface="Arial"/>
              </a:rPr>
              <a:t>1837</a:t>
            </a:r>
            <a:r>
              <a:rPr lang="cs-CZ" sz="2000" spc="-1">
                <a:latin typeface="Arial"/>
              </a:rPr>
              <a:t> Robertem Davidsonem</a:t>
            </a:r>
            <a:endParaRPr/>
          </a:p>
          <a:p>
            <a:r>
              <a:rPr lang="cs-CZ" sz="2000" spc="-1">
                <a:latin typeface="Arial"/>
              </a:rPr>
              <a:t>1. dnešní tramvaj ve Vídni, 1883, Mödling a Hinterbrühl - dráty nad kolejí</a:t>
            </a:r>
            <a:endParaRPr/>
          </a:p>
          <a:p>
            <a:r>
              <a:rPr lang="cs-CZ" sz="2000" spc="-1">
                <a:latin typeface="Arial"/>
              </a:rPr>
              <a:t>Rozšíření elektřiny v podzemních draháh, později i na lehčích výkonech</a:t>
            </a:r>
            <a:endParaRPr/>
          </a:p>
          <a:p>
            <a:r>
              <a:rPr lang="cs-CZ" sz="2000" spc="-1">
                <a:latin typeface="Arial"/>
              </a:rPr>
              <a:t>1. plně elektrifikovaná hlavní trať v Itálii (údolí </a:t>
            </a:r>
            <a:r>
              <a:rPr lang="cs-CZ" sz="2000" i="1" spc="-1">
                <a:latin typeface="Arial"/>
              </a:rPr>
              <a:t>Valtellina</a:t>
            </a:r>
            <a:r>
              <a:rPr lang="cs-CZ" sz="2000" spc="-1">
                <a:latin typeface="Arial"/>
              </a:rPr>
              <a:t>) – 106km, podle návrhu </a:t>
            </a:r>
            <a:r>
              <a:rPr lang="cs-CZ" sz="2000" i="1" spc="-1">
                <a:latin typeface="Arial"/>
              </a:rPr>
              <a:t>Kalmána Kandó </a:t>
            </a:r>
            <a:r>
              <a:rPr lang="cs-CZ" sz="2000" spc="-1">
                <a:latin typeface="Arial"/>
              </a:rPr>
              <a:t>a firmy Ganz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spc="-1">
                <a:latin typeface="Arial"/>
              </a:rPr>
              <a:t>?</a:t>
            </a:r>
            <a:r>
              <a:rPr lang="cs-CZ" sz="1600" spc="-1">
                <a:latin typeface="Arial"/>
              </a:rPr>
              <a:t>1. lokomotiva z roku 1912, neekonomická</a:t>
            </a:r>
            <a:endParaRPr/>
          </a:p>
          <a:p>
            <a:r>
              <a:rPr lang="cs-CZ" sz="1600" spc="-1">
                <a:latin typeface="Arial"/>
              </a:rPr>
              <a:t>	Testována na trati Winterthur-Romanshorn, Švýcarsko</a:t>
            </a:r>
            <a:endParaRPr/>
          </a:p>
          <a:p>
            <a:r>
              <a:rPr lang="cs-CZ" sz="1600" spc="-1">
                <a:latin typeface="Arial"/>
              </a:rPr>
              <a:t>	Dodána do Berlína Pruským státním drahám</a:t>
            </a:r>
            <a:endParaRPr/>
          </a:p>
          <a:p>
            <a:r>
              <a:rPr lang="cs-CZ" sz="1600" spc="-1">
                <a:latin typeface="Arial"/>
              </a:rPr>
              <a:t>	95 tun, 883kW, 100km/h</a:t>
            </a:r>
            <a:r>
              <a:rPr lang="cs-CZ" sz="2000" spc="-1">
                <a:latin typeface="Arial"/>
              </a:rPr>
              <a:t>?</a:t>
            </a:r>
            <a:endParaRPr/>
          </a:p>
          <a:p>
            <a:r>
              <a:rPr lang="cs-CZ" sz="2000" b="1" spc="-1">
                <a:latin typeface="Arial"/>
              </a:rPr>
              <a:t>Evropa</a:t>
            </a:r>
            <a:endParaRPr/>
          </a:p>
          <a:p>
            <a:r>
              <a:rPr lang="cs-CZ" sz="2000" spc="-1">
                <a:latin typeface="Arial"/>
              </a:rPr>
              <a:t>1914 - 1. funkční motorové vozy pro Saské královské dráhy, kvůli nedostatku paliva za 1. sv. v. odstaveny, prodány do Švýcarska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3200" spc="-1">
                <a:latin typeface="Arial"/>
              </a:rPr>
              <a:t>Klikněte pro úpravu formátu textu osnovy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800" spc="-1">
                <a:latin typeface="Arial"/>
              </a:rPr>
              <a:t>Druhá úroveň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>
                <a:latin typeface="Arial"/>
              </a:rPr>
              <a:t>Třetí úroveň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cs-CZ" sz="2000" spc="-1">
                <a:latin typeface="Arial"/>
              </a:rPr>
              <a:t>Čtvrtá úroveň osnovy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Pátá úroveň osnovy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Šestá úroveň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000" spc="-1">
                <a:latin typeface="Arial"/>
              </a:rPr>
              <a:t>Sedmá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spc="-1">
                <a:latin typeface="Times New Roman"/>
              </a:rPr>
              <a:t>&lt;datum/čas&gt;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cs-CZ" sz="1400" spc="-1">
                <a:latin typeface="Times New Roman"/>
              </a:rPr>
              <a:t>&lt;zápatí&gt;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8502E25-D266-4E83-82BF-CF93472050E9}" type="slidenum">
              <a:rPr lang="cs-CZ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72360" y="2913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4400" b="1" spc="-1">
                <a:latin typeface="Arial"/>
              </a:rPr>
              <a:t>Historie železnic</a:t>
            </a:r>
            <a:r>
              <a:rPr lang="cs-CZ" sz="4400" spc="-1">
                <a:latin typeface="Arial"/>
              </a:rPr>
              <a:t>
</a:t>
            </a:r>
            <a:r>
              <a:rPr lang="cs-CZ" sz="3600" spc="-1">
                <a:latin typeface="Arial"/>
              </a:rPr>
              <a:t>Ivan Kraus</a:t>
            </a:r>
            <a:endParaRPr/>
          </a:p>
        </p:txBody>
      </p:sp>
      <p:pic>
        <p:nvPicPr>
          <p:cNvPr id="45" name="Obrázek 44"/>
          <p:cNvPicPr/>
          <p:nvPr/>
        </p:nvPicPr>
        <p:blipFill>
          <a:blip r:embed="rId2"/>
          <a:stretch/>
        </p:blipFill>
        <p:spPr>
          <a:xfrm>
            <a:off x="3912120" y="5688000"/>
            <a:ext cx="2495880" cy="1872000"/>
          </a:xfrm>
          <a:prstGeom prst="rect">
            <a:avLst/>
          </a:prstGeom>
          <a:ln>
            <a:noFill/>
          </a:ln>
        </p:spPr>
      </p:pic>
      <p:pic>
        <p:nvPicPr>
          <p:cNvPr id="46" name="Obrázek 45"/>
          <p:cNvPicPr/>
          <p:nvPr/>
        </p:nvPicPr>
        <p:blipFill>
          <a:blip r:embed="rId3"/>
          <a:stretch/>
        </p:blipFill>
        <p:spPr>
          <a:xfrm>
            <a:off x="0" y="4793400"/>
            <a:ext cx="3960000" cy="2766600"/>
          </a:xfrm>
          <a:prstGeom prst="rect">
            <a:avLst/>
          </a:prstGeom>
          <a:ln>
            <a:noFill/>
          </a:ln>
        </p:spPr>
      </p:pic>
      <p:pic>
        <p:nvPicPr>
          <p:cNvPr id="47" name="Obrázek 46"/>
          <p:cNvPicPr/>
          <p:nvPr/>
        </p:nvPicPr>
        <p:blipFill>
          <a:blip r:embed="rId4"/>
          <a:stretch/>
        </p:blipFill>
        <p:spPr>
          <a:xfrm>
            <a:off x="-15120" y="0"/>
            <a:ext cx="3647160" cy="1944000"/>
          </a:xfrm>
          <a:prstGeom prst="rect">
            <a:avLst/>
          </a:prstGeom>
          <a:ln>
            <a:noFill/>
          </a:ln>
        </p:spPr>
      </p:pic>
      <p:pic>
        <p:nvPicPr>
          <p:cNvPr id="48" name="Obrázek 47"/>
          <p:cNvPicPr/>
          <p:nvPr/>
        </p:nvPicPr>
        <p:blipFill>
          <a:blip r:embed="rId5"/>
          <a:stretch/>
        </p:blipFill>
        <p:spPr>
          <a:xfrm>
            <a:off x="3368880" y="4680"/>
            <a:ext cx="3006720" cy="1939320"/>
          </a:xfrm>
          <a:prstGeom prst="rect">
            <a:avLst/>
          </a:prstGeom>
          <a:ln>
            <a:noFill/>
          </a:ln>
        </p:spPr>
      </p:pic>
      <p:pic>
        <p:nvPicPr>
          <p:cNvPr id="49" name="Obrázek 48"/>
          <p:cNvPicPr/>
          <p:nvPr/>
        </p:nvPicPr>
        <p:blipFill>
          <a:blip r:embed="rId6"/>
          <a:stretch/>
        </p:blipFill>
        <p:spPr>
          <a:xfrm>
            <a:off x="7128000" y="2040480"/>
            <a:ext cx="3525480" cy="2495520"/>
          </a:xfrm>
          <a:prstGeom prst="rect">
            <a:avLst/>
          </a:prstGeom>
          <a:ln>
            <a:noFill/>
          </a:ln>
        </p:spPr>
      </p:pic>
      <p:pic>
        <p:nvPicPr>
          <p:cNvPr id="50" name="Obrázek 49"/>
          <p:cNvPicPr/>
          <p:nvPr/>
        </p:nvPicPr>
        <p:blipFill>
          <a:blip r:embed="rId7"/>
          <a:stretch/>
        </p:blipFill>
        <p:spPr>
          <a:xfrm>
            <a:off x="6048000" y="4536000"/>
            <a:ext cx="4032000" cy="3024000"/>
          </a:xfrm>
          <a:prstGeom prst="rect">
            <a:avLst/>
          </a:prstGeom>
          <a:ln>
            <a:noFill/>
          </a:ln>
        </p:spPr>
      </p:pic>
      <p:pic>
        <p:nvPicPr>
          <p:cNvPr id="51" name="Obrázek 50"/>
          <p:cNvPicPr/>
          <p:nvPr/>
        </p:nvPicPr>
        <p:blipFill>
          <a:blip r:embed="rId8"/>
          <a:stretch/>
        </p:blipFill>
        <p:spPr>
          <a:xfrm>
            <a:off x="6309720" y="0"/>
            <a:ext cx="3806640" cy="1944000"/>
          </a:xfrm>
          <a:prstGeom prst="rect">
            <a:avLst/>
          </a:prstGeom>
          <a:ln>
            <a:noFill/>
          </a:ln>
        </p:spPr>
      </p:pic>
      <p:pic>
        <p:nvPicPr>
          <p:cNvPr id="52" name="Obrázek 51"/>
          <p:cNvPicPr/>
          <p:nvPr/>
        </p:nvPicPr>
        <p:blipFill>
          <a:blip r:embed="rId9"/>
          <a:stretch/>
        </p:blipFill>
        <p:spPr>
          <a:xfrm>
            <a:off x="0" y="1944000"/>
            <a:ext cx="1965240" cy="27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Motorová trakce</a:t>
            </a:r>
            <a:endParaRPr/>
          </a:p>
        </p:txBody>
      </p:sp>
      <p:pic>
        <p:nvPicPr>
          <p:cNvPr id="90" name="Obrázek 89"/>
          <p:cNvPicPr/>
          <p:nvPr/>
        </p:nvPicPr>
        <p:blipFill>
          <a:blip r:embed="rId3"/>
          <a:stretch/>
        </p:blipFill>
        <p:spPr>
          <a:xfrm>
            <a:off x="1313640" y="1656000"/>
            <a:ext cx="7452720" cy="49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Motorová trakce</a:t>
            </a:r>
            <a:endParaRPr/>
          </a:p>
        </p:txBody>
      </p:sp>
      <p:pic>
        <p:nvPicPr>
          <p:cNvPr id="92" name="Obrázek 91"/>
          <p:cNvPicPr/>
          <p:nvPr/>
        </p:nvPicPr>
        <p:blipFill>
          <a:blip r:embed="rId3"/>
          <a:stretch/>
        </p:blipFill>
        <p:spPr>
          <a:xfrm>
            <a:off x="1762560" y="1768680"/>
            <a:ext cx="6554160" cy="4384440"/>
          </a:xfrm>
          <a:prstGeom prst="rect">
            <a:avLst/>
          </a:prstGeom>
          <a:ln>
            <a:noFill/>
          </a:ln>
        </p:spPr>
      </p:pic>
      <p:sp>
        <p:nvSpPr>
          <p:cNvPr id="93" name="TextShape 2"/>
          <p:cNvSpPr txBox="1"/>
          <p:nvPr/>
        </p:nvSpPr>
        <p:spPr>
          <a:xfrm>
            <a:off x="1762560" y="6153120"/>
            <a:ext cx="1157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SŽD Eel2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Motorová trakce</a:t>
            </a:r>
            <a:endParaRPr/>
          </a:p>
        </p:txBody>
      </p:sp>
      <p:pic>
        <p:nvPicPr>
          <p:cNvPr id="95" name="Obrázek 94"/>
          <p:cNvPicPr/>
          <p:nvPr/>
        </p:nvPicPr>
        <p:blipFill>
          <a:blip r:embed="rId3"/>
          <a:stretch/>
        </p:blipFill>
        <p:spPr>
          <a:xfrm>
            <a:off x="4896000" y="3816000"/>
            <a:ext cx="5256000" cy="3817440"/>
          </a:xfrm>
          <a:prstGeom prst="rect">
            <a:avLst/>
          </a:prstGeom>
          <a:ln>
            <a:noFill/>
          </a:ln>
        </p:spPr>
      </p:pic>
      <p:pic>
        <p:nvPicPr>
          <p:cNvPr id="96" name="Obrázek 95"/>
          <p:cNvPicPr/>
          <p:nvPr/>
        </p:nvPicPr>
        <p:blipFill>
          <a:blip r:embed="rId4"/>
          <a:stretch/>
        </p:blipFill>
        <p:spPr>
          <a:xfrm>
            <a:off x="0" y="1443600"/>
            <a:ext cx="5256000" cy="302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Rychlovlaky</a:t>
            </a:r>
            <a:endParaRPr/>
          </a:p>
        </p:txBody>
      </p:sp>
      <p:pic>
        <p:nvPicPr>
          <p:cNvPr id="98" name="Obrázek 97"/>
          <p:cNvPicPr/>
          <p:nvPr/>
        </p:nvPicPr>
        <p:blipFill>
          <a:blip r:embed="rId3"/>
          <a:stretch/>
        </p:blipFill>
        <p:spPr>
          <a:xfrm>
            <a:off x="0" y="1584000"/>
            <a:ext cx="4968000" cy="3458880"/>
          </a:xfrm>
          <a:prstGeom prst="rect">
            <a:avLst/>
          </a:prstGeom>
          <a:ln>
            <a:noFill/>
          </a:ln>
        </p:spPr>
      </p:pic>
      <p:pic>
        <p:nvPicPr>
          <p:cNvPr id="99" name="Obrázek 98"/>
          <p:cNvPicPr/>
          <p:nvPr/>
        </p:nvPicPr>
        <p:blipFill>
          <a:blip r:embed="rId4"/>
          <a:stretch/>
        </p:blipFill>
        <p:spPr>
          <a:xfrm>
            <a:off x="4891320" y="4320000"/>
            <a:ext cx="5188320" cy="3240000"/>
          </a:xfrm>
          <a:prstGeom prst="rect">
            <a:avLst/>
          </a:prstGeom>
          <a:ln>
            <a:noFill/>
          </a:ln>
        </p:spPr>
      </p:pic>
      <p:sp>
        <p:nvSpPr>
          <p:cNvPr id="100" name="TextShape 2"/>
          <p:cNvSpPr txBox="1"/>
          <p:nvPr/>
        </p:nvSpPr>
        <p:spPr>
          <a:xfrm>
            <a:off x="0" y="5042880"/>
            <a:ext cx="2285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Šinkansen (prototyp)</a:t>
            </a:r>
            <a:endParaRPr/>
          </a:p>
        </p:txBody>
      </p:sp>
      <p:sp>
        <p:nvSpPr>
          <p:cNvPr id="101" name="TextShape 3"/>
          <p:cNvSpPr txBox="1"/>
          <p:nvPr/>
        </p:nvSpPr>
        <p:spPr>
          <a:xfrm>
            <a:off x="7656163" y="3874576"/>
            <a:ext cx="2459117" cy="4317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 dirty="0" err="1">
                <a:latin typeface="Arial"/>
              </a:rPr>
              <a:t>Šinkansen</a:t>
            </a:r>
            <a:r>
              <a:rPr lang="cs-CZ" sz="1800" spc="-1" dirty="0">
                <a:latin typeface="Arial"/>
              </a:rPr>
              <a:t> (JR-500)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Rychlovlaky</a:t>
            </a:r>
            <a:endParaRPr/>
          </a:p>
        </p:txBody>
      </p:sp>
      <p:pic>
        <p:nvPicPr>
          <p:cNvPr id="103" name="Obrázek 102"/>
          <p:cNvPicPr/>
          <p:nvPr/>
        </p:nvPicPr>
        <p:blipFill>
          <a:blip r:embed="rId2"/>
          <a:stretch/>
        </p:blipFill>
        <p:spPr>
          <a:xfrm>
            <a:off x="-29520" y="1512000"/>
            <a:ext cx="5213520" cy="3362760"/>
          </a:xfrm>
          <a:prstGeom prst="rect">
            <a:avLst/>
          </a:prstGeom>
          <a:ln>
            <a:noFill/>
          </a:ln>
        </p:spPr>
      </p:pic>
      <p:pic>
        <p:nvPicPr>
          <p:cNvPr id="104" name="Obrázek 103"/>
          <p:cNvPicPr/>
          <p:nvPr/>
        </p:nvPicPr>
        <p:blipFill>
          <a:blip r:embed="rId3"/>
          <a:stretch/>
        </p:blipFill>
        <p:spPr>
          <a:xfrm>
            <a:off x="5184000" y="4320000"/>
            <a:ext cx="4896000" cy="3245400"/>
          </a:xfrm>
          <a:prstGeom prst="rect">
            <a:avLst/>
          </a:prstGeom>
          <a:ln>
            <a:noFill/>
          </a:ln>
        </p:spPr>
      </p:pic>
      <p:sp>
        <p:nvSpPr>
          <p:cNvPr id="105" name="TextShape 2"/>
          <p:cNvSpPr txBox="1"/>
          <p:nvPr/>
        </p:nvSpPr>
        <p:spPr>
          <a:xfrm>
            <a:off x="0" y="4874760"/>
            <a:ext cx="15278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TGV Sud-Est</a:t>
            </a:r>
            <a:endParaRPr/>
          </a:p>
        </p:txBody>
      </p:sp>
      <p:sp>
        <p:nvSpPr>
          <p:cNvPr id="106" name="TextShape 3"/>
          <p:cNvSpPr txBox="1"/>
          <p:nvPr/>
        </p:nvSpPr>
        <p:spPr>
          <a:xfrm>
            <a:off x="8508569" y="3905573"/>
            <a:ext cx="1627591" cy="41442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 dirty="0">
                <a:latin typeface="Arial"/>
              </a:rPr>
              <a:t>TGV Duplex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Rychlovlaky</a:t>
            </a:r>
            <a:endParaRPr/>
          </a:p>
        </p:txBody>
      </p:sp>
      <p:pic>
        <p:nvPicPr>
          <p:cNvPr id="108" name="Obrázek 107"/>
          <p:cNvPicPr/>
          <p:nvPr/>
        </p:nvPicPr>
        <p:blipFill>
          <a:blip r:embed="rId3"/>
          <a:stretch/>
        </p:blipFill>
        <p:spPr>
          <a:xfrm>
            <a:off x="-8640" y="1452600"/>
            <a:ext cx="3320640" cy="2219400"/>
          </a:xfrm>
          <a:prstGeom prst="rect">
            <a:avLst/>
          </a:prstGeom>
          <a:ln>
            <a:noFill/>
          </a:ln>
        </p:spPr>
      </p:pic>
      <p:pic>
        <p:nvPicPr>
          <p:cNvPr id="109" name="Obrázek 108"/>
          <p:cNvPicPr/>
          <p:nvPr/>
        </p:nvPicPr>
        <p:blipFill>
          <a:blip r:embed="rId4"/>
          <a:stretch/>
        </p:blipFill>
        <p:spPr>
          <a:xfrm>
            <a:off x="3427920" y="1469160"/>
            <a:ext cx="6652080" cy="4362840"/>
          </a:xfrm>
          <a:prstGeom prst="rect">
            <a:avLst/>
          </a:prstGeom>
          <a:ln>
            <a:noFill/>
          </a:ln>
        </p:spPr>
      </p:pic>
      <p:pic>
        <p:nvPicPr>
          <p:cNvPr id="110" name="Obrázek 109"/>
          <p:cNvPicPr/>
          <p:nvPr/>
        </p:nvPicPr>
        <p:blipFill>
          <a:blip r:embed="rId5"/>
          <a:stretch/>
        </p:blipFill>
        <p:spPr>
          <a:xfrm>
            <a:off x="0" y="4630320"/>
            <a:ext cx="3328560" cy="220968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0" y="3672000"/>
            <a:ext cx="3168000" cy="3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Pendolino 1. série (ETR 401)</a:t>
            </a:r>
            <a:endParaRPr/>
          </a:p>
        </p:txBody>
      </p:sp>
      <p:sp>
        <p:nvSpPr>
          <p:cNvPr id="112" name="TextShape 3"/>
          <p:cNvSpPr txBox="1"/>
          <p:nvPr/>
        </p:nvSpPr>
        <p:spPr>
          <a:xfrm>
            <a:off x="6958080" y="5904000"/>
            <a:ext cx="3121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Pendolino 2. série (ETR 450)</a:t>
            </a:r>
            <a:endParaRPr/>
          </a:p>
        </p:txBody>
      </p:sp>
      <p:sp>
        <p:nvSpPr>
          <p:cNvPr id="113" name="TextShape 4"/>
          <p:cNvSpPr txBox="1"/>
          <p:nvPr/>
        </p:nvSpPr>
        <p:spPr>
          <a:xfrm>
            <a:off x="0" y="6840000"/>
            <a:ext cx="2841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ČD 680 (české Pendolino)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Rychlovlaky</a:t>
            </a:r>
            <a:endParaRPr/>
          </a:p>
        </p:txBody>
      </p:sp>
      <p:pic>
        <p:nvPicPr>
          <p:cNvPr id="115" name="Obrázek 114"/>
          <p:cNvPicPr/>
          <p:nvPr/>
        </p:nvPicPr>
        <p:blipFill>
          <a:blip r:embed="rId3"/>
          <a:stretch/>
        </p:blipFill>
        <p:spPr>
          <a:xfrm>
            <a:off x="2116440" y="1768680"/>
            <a:ext cx="5846040" cy="4384440"/>
          </a:xfrm>
          <a:prstGeom prst="rect">
            <a:avLst/>
          </a:prstGeom>
          <a:ln>
            <a:noFill/>
          </a:ln>
        </p:spPr>
      </p:pic>
      <p:sp>
        <p:nvSpPr>
          <p:cNvPr id="116" name="TextShape 2"/>
          <p:cNvSpPr txBox="1"/>
          <p:nvPr/>
        </p:nvSpPr>
        <p:spPr>
          <a:xfrm>
            <a:off x="2116440" y="6153120"/>
            <a:ext cx="5859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ČD 680 (pův. návrh z roku 1994 od prof. Petra Tučného)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Železnice dnes</a:t>
            </a:r>
            <a:endParaRPr/>
          </a:p>
        </p:txBody>
      </p:sp>
      <p:pic>
        <p:nvPicPr>
          <p:cNvPr id="118" name="Obrázek 117"/>
          <p:cNvPicPr/>
          <p:nvPr/>
        </p:nvPicPr>
        <p:blipFill>
          <a:blip r:embed="rId3"/>
          <a:stretch/>
        </p:blipFill>
        <p:spPr>
          <a:xfrm>
            <a:off x="1155600" y="1768680"/>
            <a:ext cx="7768080" cy="4384440"/>
          </a:xfrm>
          <a:prstGeom prst="rect">
            <a:avLst/>
          </a:prstGeom>
          <a:ln>
            <a:noFill/>
          </a:ln>
        </p:spPr>
      </p:pic>
      <p:sp>
        <p:nvSpPr>
          <p:cNvPr id="119" name="TextShape 2"/>
          <p:cNvSpPr txBox="1"/>
          <p:nvPr/>
        </p:nvSpPr>
        <p:spPr>
          <a:xfrm>
            <a:off x="1296000" y="6048000"/>
            <a:ext cx="4232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Tranzitní železniční koridory (TŽK) v ČR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Železnice dnes</a:t>
            </a:r>
            <a:endParaRPr/>
          </a:p>
        </p:txBody>
      </p:sp>
      <p:pic>
        <p:nvPicPr>
          <p:cNvPr id="121" name="Obrázek 120"/>
          <p:cNvPicPr/>
          <p:nvPr/>
        </p:nvPicPr>
        <p:blipFill>
          <a:blip r:embed="rId3"/>
          <a:stretch/>
        </p:blipFill>
        <p:spPr>
          <a:xfrm>
            <a:off x="2036520" y="1768680"/>
            <a:ext cx="6005880" cy="4384440"/>
          </a:xfrm>
          <a:prstGeom prst="rect">
            <a:avLst/>
          </a:prstGeom>
          <a:ln>
            <a:noFill/>
          </a:ln>
        </p:spPr>
      </p:pic>
      <p:sp>
        <p:nvSpPr>
          <p:cNvPr id="122" name="TextShape 2"/>
          <p:cNvSpPr txBox="1"/>
          <p:nvPr/>
        </p:nvSpPr>
        <p:spPr>
          <a:xfrm>
            <a:off x="2016000" y="6153120"/>
            <a:ext cx="11988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TGV POS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Železnice dnes</a:t>
            </a:r>
            <a:endParaRPr/>
          </a:p>
        </p:txBody>
      </p:sp>
      <p:pic>
        <p:nvPicPr>
          <p:cNvPr id="124" name="Obrázek 123"/>
          <p:cNvPicPr/>
          <p:nvPr/>
        </p:nvPicPr>
        <p:blipFill>
          <a:blip r:embed="rId3"/>
          <a:stretch/>
        </p:blipFill>
        <p:spPr>
          <a:xfrm>
            <a:off x="1649880" y="1768680"/>
            <a:ext cx="677952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Jak to všechno začalo...</a:t>
            </a:r>
            <a:endParaRPr/>
          </a:p>
        </p:txBody>
      </p:sp>
      <p:pic>
        <p:nvPicPr>
          <p:cNvPr id="54" name="Obrázek 53"/>
          <p:cNvPicPr/>
          <p:nvPr/>
        </p:nvPicPr>
        <p:blipFill>
          <a:blip r:embed="rId3"/>
          <a:stretch/>
        </p:blipFill>
        <p:spPr>
          <a:xfrm>
            <a:off x="6387120" y="1393920"/>
            <a:ext cx="3692880" cy="3502080"/>
          </a:xfrm>
          <a:prstGeom prst="rect">
            <a:avLst/>
          </a:prstGeom>
          <a:ln>
            <a:noFill/>
          </a:ln>
        </p:spPr>
      </p:pic>
      <p:pic>
        <p:nvPicPr>
          <p:cNvPr id="55" name="Obrázek 54"/>
          <p:cNvPicPr/>
          <p:nvPr/>
        </p:nvPicPr>
        <p:blipFill>
          <a:blip r:embed="rId4"/>
          <a:stretch/>
        </p:blipFill>
        <p:spPr>
          <a:xfrm>
            <a:off x="720000" y="3546720"/>
            <a:ext cx="6192000" cy="3509280"/>
          </a:xfrm>
          <a:prstGeom prst="rect">
            <a:avLst/>
          </a:prstGeom>
          <a:ln>
            <a:noFill/>
          </a:ln>
        </p:spPr>
      </p:pic>
      <p:sp>
        <p:nvSpPr>
          <p:cNvPr id="56" name="TextShape 2"/>
          <p:cNvSpPr txBox="1"/>
          <p:nvPr/>
        </p:nvSpPr>
        <p:spPr>
          <a:xfrm>
            <a:off x="632160" y="7069679"/>
            <a:ext cx="2421006" cy="4899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 dirty="0" err="1">
                <a:latin typeface="Arial"/>
              </a:rPr>
              <a:t>Diolkos</a:t>
            </a:r>
            <a:r>
              <a:rPr lang="cs-CZ" sz="1800" spc="-1" dirty="0">
                <a:latin typeface="Arial"/>
              </a:rPr>
              <a:t> (</a:t>
            </a:r>
            <a:r>
              <a:rPr lang="cs-CZ" sz="1800" spc="-1" dirty="0" err="1">
                <a:latin typeface="Arial"/>
              </a:rPr>
              <a:t>rutway</a:t>
            </a:r>
            <a:r>
              <a:rPr lang="cs-CZ" sz="1800" spc="-1" dirty="0">
                <a:latin typeface="Arial"/>
              </a:rPr>
              <a:t>)</a:t>
            </a:r>
            <a:endParaRPr dirty="0"/>
          </a:p>
        </p:txBody>
      </p:sp>
      <p:sp>
        <p:nvSpPr>
          <p:cNvPr id="57" name="TextShape 3"/>
          <p:cNvSpPr txBox="1"/>
          <p:nvPr/>
        </p:nvSpPr>
        <p:spPr>
          <a:xfrm>
            <a:off x="8568000" y="4909680"/>
            <a:ext cx="15508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Korintská šíje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Železnice dnes</a:t>
            </a:r>
            <a:endParaRPr/>
          </a:p>
        </p:txBody>
      </p:sp>
      <p:pic>
        <p:nvPicPr>
          <p:cNvPr id="126" name="Obrázek 125"/>
          <p:cNvPicPr/>
          <p:nvPr/>
        </p:nvPicPr>
        <p:blipFill>
          <a:blip r:embed="rId3"/>
          <a:stretch/>
        </p:blipFill>
        <p:spPr>
          <a:xfrm>
            <a:off x="816840" y="1768680"/>
            <a:ext cx="8445600" cy="4384440"/>
          </a:xfrm>
          <a:prstGeom prst="rect">
            <a:avLst/>
          </a:prstGeom>
          <a:ln>
            <a:noFill/>
          </a:ln>
        </p:spPr>
      </p:pic>
      <p:sp>
        <p:nvSpPr>
          <p:cNvPr id="127" name="TextShape 2"/>
          <p:cNvSpPr txBox="1"/>
          <p:nvPr/>
        </p:nvSpPr>
        <p:spPr>
          <a:xfrm>
            <a:off x="792000" y="6153120"/>
            <a:ext cx="22093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MLX01 (JR-Maglev)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29" name="Obrázek 128"/>
          <p:cNvPicPr/>
          <p:nvPr/>
        </p:nvPicPr>
        <p:blipFill>
          <a:blip r:embed="rId2"/>
          <a:stretch/>
        </p:blipFill>
        <p:spPr>
          <a:xfrm>
            <a:off x="-627840" y="0"/>
            <a:ext cx="11499840" cy="765972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4248000" y="2016000"/>
            <a:ext cx="1936440" cy="167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cs-CZ" sz="2800" b="1" spc="-1">
                <a:latin typeface="Arial"/>
              </a:rPr>
              <a:t>Děkuji</a:t>
            </a:r>
            <a:endParaRPr/>
          </a:p>
          <a:p>
            <a:pPr algn="ctr"/>
            <a:r>
              <a:rPr lang="cs-CZ" sz="2800" b="1" spc="-1">
                <a:latin typeface="Arial"/>
              </a:rPr>
              <a:t>za</a:t>
            </a:r>
            <a:endParaRPr/>
          </a:p>
          <a:p>
            <a:pPr algn="ctr"/>
            <a:r>
              <a:rPr lang="cs-CZ" sz="2800" b="1" spc="-1">
                <a:latin typeface="Arial"/>
              </a:rPr>
              <a:t>pozornost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Jak to všechno začalo...</a:t>
            </a:r>
            <a:endParaRPr/>
          </a:p>
        </p:txBody>
      </p:sp>
      <p:pic>
        <p:nvPicPr>
          <p:cNvPr id="59" name="Obrázek 58"/>
          <p:cNvPicPr/>
          <p:nvPr/>
        </p:nvPicPr>
        <p:blipFill>
          <a:blip r:embed="rId3"/>
          <a:stretch/>
        </p:blipFill>
        <p:spPr>
          <a:xfrm>
            <a:off x="7112880" y="1487520"/>
            <a:ext cx="2895120" cy="6000480"/>
          </a:xfrm>
          <a:prstGeom prst="rect">
            <a:avLst/>
          </a:prstGeom>
          <a:ln>
            <a:noFill/>
          </a:ln>
        </p:spPr>
      </p:pic>
      <p:pic>
        <p:nvPicPr>
          <p:cNvPr id="60" name="Obrázek 59"/>
          <p:cNvPicPr/>
          <p:nvPr/>
        </p:nvPicPr>
        <p:blipFill>
          <a:blip r:embed="rId4"/>
          <a:stretch/>
        </p:blipFill>
        <p:spPr>
          <a:xfrm>
            <a:off x="2611440" y="4680000"/>
            <a:ext cx="3940560" cy="2777760"/>
          </a:xfrm>
          <a:prstGeom prst="rect">
            <a:avLst/>
          </a:prstGeom>
          <a:ln>
            <a:noFill/>
          </a:ln>
        </p:spPr>
      </p:pic>
      <p:pic>
        <p:nvPicPr>
          <p:cNvPr id="61" name="Obrázek 60"/>
          <p:cNvPicPr/>
          <p:nvPr/>
        </p:nvPicPr>
        <p:blipFill>
          <a:blip r:embed="rId5"/>
          <a:stretch/>
        </p:blipFill>
        <p:spPr>
          <a:xfrm>
            <a:off x="864000" y="1512000"/>
            <a:ext cx="4536000" cy="340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Parní stroj</a:t>
            </a:r>
            <a:endParaRPr/>
          </a:p>
        </p:txBody>
      </p:sp>
      <p:pic>
        <p:nvPicPr>
          <p:cNvPr id="63" name="Obrázek 62"/>
          <p:cNvPicPr/>
          <p:nvPr/>
        </p:nvPicPr>
        <p:blipFill>
          <a:blip r:embed="rId3"/>
          <a:stretch/>
        </p:blipFill>
        <p:spPr>
          <a:xfrm>
            <a:off x="648000" y="1728000"/>
            <a:ext cx="4480560" cy="3096000"/>
          </a:xfrm>
          <a:prstGeom prst="rect">
            <a:avLst/>
          </a:prstGeom>
          <a:ln>
            <a:noFill/>
          </a:ln>
        </p:spPr>
      </p:pic>
      <p:pic>
        <p:nvPicPr>
          <p:cNvPr id="64" name="Obrázek 63"/>
          <p:cNvPicPr/>
          <p:nvPr/>
        </p:nvPicPr>
        <p:blipFill>
          <a:blip r:embed="rId4"/>
          <a:stretch/>
        </p:blipFill>
        <p:spPr>
          <a:xfrm>
            <a:off x="5464440" y="1728000"/>
            <a:ext cx="3751560" cy="5420520"/>
          </a:xfrm>
          <a:prstGeom prst="rect">
            <a:avLst/>
          </a:prstGeom>
          <a:ln>
            <a:noFill/>
          </a:ln>
        </p:spPr>
      </p:pic>
      <p:sp>
        <p:nvSpPr>
          <p:cNvPr id="65" name="TextShape 2"/>
          <p:cNvSpPr txBox="1"/>
          <p:nvPr/>
        </p:nvSpPr>
        <p:spPr>
          <a:xfrm>
            <a:off x="549360" y="4824000"/>
            <a:ext cx="3626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Parní stroj Thomase Newcomena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Parní stroj</a:t>
            </a:r>
            <a:endParaRPr/>
          </a:p>
        </p:txBody>
      </p:sp>
      <p:pic>
        <p:nvPicPr>
          <p:cNvPr id="67" name="Obrázek 66"/>
          <p:cNvPicPr/>
          <p:nvPr/>
        </p:nvPicPr>
        <p:blipFill>
          <a:blip r:embed="rId3"/>
          <a:stretch/>
        </p:blipFill>
        <p:spPr>
          <a:xfrm>
            <a:off x="648000" y="1659240"/>
            <a:ext cx="6552000" cy="5684760"/>
          </a:xfrm>
          <a:prstGeom prst="rect">
            <a:avLst/>
          </a:prstGeom>
          <a:ln>
            <a:noFill/>
          </a:ln>
        </p:spPr>
      </p:pic>
      <p:pic>
        <p:nvPicPr>
          <p:cNvPr id="68" name="Obrázek 67"/>
          <p:cNvPicPr/>
          <p:nvPr/>
        </p:nvPicPr>
        <p:blipFill>
          <a:blip r:embed="rId4"/>
          <a:stretch/>
        </p:blipFill>
        <p:spPr>
          <a:xfrm>
            <a:off x="7344360" y="144360"/>
            <a:ext cx="2159640" cy="3239640"/>
          </a:xfrm>
          <a:prstGeom prst="rect">
            <a:avLst/>
          </a:prstGeom>
          <a:ln>
            <a:noFill/>
          </a:ln>
        </p:spPr>
      </p:pic>
      <p:sp>
        <p:nvSpPr>
          <p:cNvPr id="69" name="TextShape 2"/>
          <p:cNvSpPr txBox="1"/>
          <p:nvPr/>
        </p:nvSpPr>
        <p:spPr>
          <a:xfrm>
            <a:off x="8136000" y="3384000"/>
            <a:ext cx="13784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James Watt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Parní lokomotiva</a:t>
            </a:r>
            <a:endParaRPr/>
          </a:p>
        </p:txBody>
      </p:sp>
      <p:pic>
        <p:nvPicPr>
          <p:cNvPr id="71" name="Obrázek 70"/>
          <p:cNvPicPr/>
          <p:nvPr/>
        </p:nvPicPr>
        <p:blipFill>
          <a:blip r:embed="rId3"/>
          <a:stretch/>
        </p:blipFill>
        <p:spPr>
          <a:xfrm>
            <a:off x="276120" y="1656000"/>
            <a:ext cx="5699880" cy="4824000"/>
          </a:xfrm>
          <a:prstGeom prst="rect">
            <a:avLst/>
          </a:prstGeom>
          <a:ln>
            <a:noFill/>
          </a:ln>
        </p:spPr>
      </p:pic>
      <p:pic>
        <p:nvPicPr>
          <p:cNvPr id="72" name="Obrázek 71"/>
          <p:cNvPicPr/>
          <p:nvPr/>
        </p:nvPicPr>
        <p:blipFill>
          <a:blip r:embed="rId4"/>
          <a:stretch/>
        </p:blipFill>
        <p:spPr>
          <a:xfrm>
            <a:off x="6192000" y="1666440"/>
            <a:ext cx="3560040" cy="4741560"/>
          </a:xfrm>
          <a:prstGeom prst="rect">
            <a:avLst/>
          </a:prstGeom>
          <a:ln>
            <a:noFill/>
          </a:ln>
        </p:spPr>
      </p:pic>
      <p:sp>
        <p:nvSpPr>
          <p:cNvPr id="73" name="TextShape 2"/>
          <p:cNvSpPr txBox="1"/>
          <p:nvPr/>
        </p:nvSpPr>
        <p:spPr>
          <a:xfrm>
            <a:off x="7272000" y="6362640"/>
            <a:ext cx="2232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cs-CZ" sz="1800" spc="-1">
                <a:latin typeface="Arial"/>
              </a:rPr>
              <a:t>Chyť mě kdo můžeš</a:t>
            </a:r>
            <a:endParaRPr/>
          </a:p>
          <a:p>
            <a:pPr algn="r"/>
            <a:r>
              <a:rPr lang="cs-CZ" sz="1800" spc="-1">
                <a:latin typeface="Arial"/>
              </a:rPr>
              <a:t>(Richard Trevithick)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Parní lokomotiva</a:t>
            </a:r>
            <a:endParaRPr/>
          </a:p>
        </p:txBody>
      </p:sp>
      <p:pic>
        <p:nvPicPr>
          <p:cNvPr id="75" name="Obrázek 74"/>
          <p:cNvPicPr/>
          <p:nvPr/>
        </p:nvPicPr>
        <p:blipFill>
          <a:blip r:embed="rId3"/>
          <a:stretch/>
        </p:blipFill>
        <p:spPr>
          <a:xfrm>
            <a:off x="6133680" y="4680000"/>
            <a:ext cx="3514320" cy="2592000"/>
          </a:xfrm>
          <a:prstGeom prst="rect">
            <a:avLst/>
          </a:prstGeom>
          <a:ln>
            <a:noFill/>
          </a:ln>
        </p:spPr>
      </p:pic>
      <p:pic>
        <p:nvPicPr>
          <p:cNvPr id="76" name="Obrázek 75"/>
          <p:cNvPicPr/>
          <p:nvPr/>
        </p:nvPicPr>
        <p:blipFill>
          <a:blip r:embed="rId4"/>
          <a:stretch/>
        </p:blipFill>
        <p:spPr>
          <a:xfrm>
            <a:off x="370080" y="2376000"/>
            <a:ext cx="5461920" cy="3816000"/>
          </a:xfrm>
          <a:prstGeom prst="rect">
            <a:avLst/>
          </a:prstGeom>
          <a:ln>
            <a:noFill/>
          </a:ln>
        </p:spPr>
      </p:pic>
      <p:pic>
        <p:nvPicPr>
          <p:cNvPr id="77" name="Obrázek 76"/>
          <p:cNvPicPr/>
          <p:nvPr/>
        </p:nvPicPr>
        <p:blipFill>
          <a:blip r:embed="rId5"/>
          <a:stretch/>
        </p:blipFill>
        <p:spPr>
          <a:xfrm>
            <a:off x="7335720" y="1093680"/>
            <a:ext cx="2251440" cy="3082320"/>
          </a:xfrm>
          <a:prstGeom prst="rect">
            <a:avLst/>
          </a:prstGeom>
          <a:ln>
            <a:noFill/>
          </a:ln>
        </p:spPr>
      </p:pic>
      <p:sp>
        <p:nvSpPr>
          <p:cNvPr id="78" name="TextShape 2"/>
          <p:cNvSpPr txBox="1"/>
          <p:nvPr/>
        </p:nvSpPr>
        <p:spPr>
          <a:xfrm>
            <a:off x="370079" y="6047999"/>
            <a:ext cx="1117757" cy="414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 dirty="0">
                <a:latin typeface="Arial"/>
              </a:rPr>
              <a:t>Raketa</a:t>
            </a:r>
            <a:endParaRPr dirty="0"/>
          </a:p>
        </p:txBody>
      </p:sp>
      <p:sp>
        <p:nvSpPr>
          <p:cNvPr id="79" name="TextShape 3"/>
          <p:cNvSpPr txBox="1"/>
          <p:nvPr/>
        </p:nvSpPr>
        <p:spPr>
          <a:xfrm>
            <a:off x="7272000" y="4248000"/>
            <a:ext cx="22212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George Stephenson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Rozšíření železnice</a:t>
            </a:r>
            <a:endParaRPr/>
          </a:p>
        </p:txBody>
      </p:sp>
      <p:pic>
        <p:nvPicPr>
          <p:cNvPr id="81" name="Obrázek 80"/>
          <p:cNvPicPr/>
          <p:nvPr/>
        </p:nvPicPr>
        <p:blipFill>
          <a:blip r:embed="rId3"/>
          <a:stretch/>
        </p:blipFill>
        <p:spPr>
          <a:xfrm>
            <a:off x="3888000" y="1296000"/>
            <a:ext cx="6217200" cy="3244680"/>
          </a:xfrm>
          <a:prstGeom prst="rect">
            <a:avLst/>
          </a:prstGeom>
          <a:ln>
            <a:noFill/>
          </a:ln>
        </p:spPr>
      </p:pic>
      <p:pic>
        <p:nvPicPr>
          <p:cNvPr id="82" name="Obrázek 81"/>
          <p:cNvPicPr/>
          <p:nvPr/>
        </p:nvPicPr>
        <p:blipFill>
          <a:blip r:embed="rId4"/>
          <a:stretch/>
        </p:blipFill>
        <p:spPr>
          <a:xfrm>
            <a:off x="6075360" y="5112000"/>
            <a:ext cx="4004640" cy="244800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5"/>
          <a:stretch/>
        </p:blipFill>
        <p:spPr>
          <a:xfrm>
            <a:off x="0" y="4520520"/>
            <a:ext cx="5400000" cy="3039480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0" y="4176000"/>
            <a:ext cx="30610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Transkontinentální železnice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400" spc="-1">
                <a:latin typeface="Arial"/>
              </a:rPr>
              <a:t>Elektřina</a:t>
            </a:r>
            <a:endParaRPr/>
          </a:p>
        </p:txBody>
      </p:sp>
      <p:pic>
        <p:nvPicPr>
          <p:cNvPr id="86" name="Obrázek 85"/>
          <p:cNvPicPr/>
          <p:nvPr/>
        </p:nvPicPr>
        <p:blipFill>
          <a:blip r:embed="rId3"/>
          <a:stretch/>
        </p:blipFill>
        <p:spPr>
          <a:xfrm>
            <a:off x="0" y="1800000"/>
            <a:ext cx="4608000" cy="3142080"/>
          </a:xfrm>
          <a:prstGeom prst="rect">
            <a:avLst/>
          </a:prstGeom>
          <a:ln>
            <a:noFill/>
          </a:ln>
        </p:spPr>
      </p:pic>
      <p:pic>
        <p:nvPicPr>
          <p:cNvPr id="87" name="Obrázek 86"/>
          <p:cNvPicPr/>
          <p:nvPr/>
        </p:nvPicPr>
        <p:blipFill>
          <a:blip r:embed="rId4"/>
          <a:stretch/>
        </p:blipFill>
        <p:spPr>
          <a:xfrm>
            <a:off x="5544000" y="3222720"/>
            <a:ext cx="4536000" cy="4337280"/>
          </a:xfrm>
          <a:prstGeom prst="rect">
            <a:avLst/>
          </a:prstGeom>
          <a:ln>
            <a:noFill/>
          </a:ln>
        </p:spPr>
      </p:pic>
      <p:sp>
        <p:nvSpPr>
          <p:cNvPr id="88" name="TextShape 2"/>
          <p:cNvSpPr txBox="1"/>
          <p:nvPr/>
        </p:nvSpPr>
        <p:spPr>
          <a:xfrm>
            <a:off x="7836840" y="2880000"/>
            <a:ext cx="22928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spc="-1">
                <a:latin typeface="Arial"/>
              </a:rPr>
              <a:t>Údolí Valtellina, Itálie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494</Words>
  <Application>Microsoft Office PowerPoint</Application>
  <PresentationFormat>Vlastní</PresentationFormat>
  <Paragraphs>102</Paragraphs>
  <Slides>21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DejaVu Sans</vt:lpstr>
      <vt:lpstr>StarSymbol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Kateřina Lipavská</cp:lastModifiedBy>
  <cp:revision>16</cp:revision>
  <dcterms:created xsi:type="dcterms:W3CDTF">2016-10-26T19:29:53Z</dcterms:created>
  <dcterms:modified xsi:type="dcterms:W3CDTF">2017-01-04T19:33:35Z</dcterms:modified>
  <dc:language>cs-CZ</dc:language>
</cp:coreProperties>
</file>