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83" r:id="rId9"/>
    <p:sldId id="263" r:id="rId10"/>
    <p:sldId id="284" r:id="rId11"/>
    <p:sldId id="285" r:id="rId12"/>
    <p:sldId id="287" r:id="rId13"/>
    <p:sldId id="286" r:id="rId14"/>
    <p:sldId id="278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61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FF2C-4EAD-42DE-ACEB-72F1B226224B}" type="datetimeFigureOut">
              <a:rPr lang="cs-CZ" smtClean="0"/>
              <a:t>4.1.2017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F56E6-9F50-46FF-86E8-A8B75DCBA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9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 t="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0"/>
            <a:ext cx="9144000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44005" y="5139891"/>
            <a:ext cx="3255991" cy="429635"/>
          </a:xfrm>
          <a:solidFill>
            <a:schemeClr val="bg1">
              <a:alpha val="75000"/>
            </a:schemeClr>
          </a:solidFill>
        </p:spPr>
        <p:txBody>
          <a:bodyPr/>
          <a:lstStyle>
            <a:lvl1pPr marL="0" indent="0" algn="ctr">
              <a:buNone/>
              <a:defRPr sz="2400">
                <a:latin typeface="Bree Serif" panose="02000503040000020004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  <a:endParaRPr lang="en-US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628650" y="3814912"/>
            <a:ext cx="7886700" cy="1325563"/>
          </a:xfrm>
          <a:solidFill>
            <a:schemeClr val="bg1">
              <a:alpha val="75000"/>
            </a:schemeClr>
          </a:solidFill>
        </p:spPr>
        <p:txBody>
          <a:bodyPr/>
          <a:lstStyle>
            <a:lvl1pPr algn="ctr">
              <a:defRPr>
                <a:latin typeface="Bree Serif" panose="02000503040000020004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2" y="69271"/>
            <a:ext cx="2437643" cy="1066802"/>
          </a:xfrm>
          <a:prstGeom prst="rect">
            <a:avLst/>
          </a:prstGeom>
        </p:spPr>
      </p:pic>
      <p:sp>
        <p:nvSpPr>
          <p:cNvPr id="17" name="TextovéPole 16"/>
          <p:cNvSpPr txBox="1"/>
          <p:nvPr userDrawn="1"/>
        </p:nvSpPr>
        <p:spPr>
          <a:xfrm>
            <a:off x="3450367" y="279506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  <a:latin typeface="Bree Serif" panose="02000503040000020004" pitchFamily="2" charset="-18"/>
              </a:rPr>
              <a:t>Dopplerův </a:t>
            </a:r>
            <a:r>
              <a:rPr lang="cs-CZ" sz="3600" b="1" dirty="0" err="1">
                <a:solidFill>
                  <a:schemeClr val="tx1"/>
                </a:solidFill>
                <a:latin typeface="Bree Serif" panose="02000503040000020004" pitchFamily="2" charset="-18"/>
              </a:rPr>
              <a:t>MaFin</a:t>
            </a:r>
            <a:endParaRPr lang="cs-CZ" sz="3600" b="1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4087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18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72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42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3550" y="365126"/>
            <a:ext cx="7162800" cy="133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1825624"/>
            <a:ext cx="7162800" cy="439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3550" y="6356351"/>
            <a:ext cx="1822385" cy="366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16.11.2016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0405" y="6356351"/>
            <a:ext cx="2474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 dirty="0"/>
              <a:t>Dopplerův </a:t>
            </a:r>
            <a:r>
              <a:rPr lang="cs-CZ" dirty="0" err="1"/>
              <a:t>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8950" y="63595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59883" y="2657474"/>
            <a:ext cx="6858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6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ree Serif" panose="02000503040000020004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pectrum.ieee.org/tech-talk/semiconductors/nanotechnology/first-single-molecule-led" TargetMode="External"/><Relationship Id="rId7" Type="http://schemas.openxmlformats.org/officeDocument/2006/relationships/hyperlink" Target="https://en.wikipedia.org/wiki/Molecular_scale_electronics" TargetMode="External"/><Relationship Id="rId2" Type="http://schemas.openxmlformats.org/officeDocument/2006/relationships/hyperlink" Target="http://www.mdpi.com/1424-8220/12/6/7259/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g.yale.edu/reedlab/publications/Jia_Thesis_Final.pdf" TargetMode="External"/><Relationship Id="rId5" Type="http://schemas.openxmlformats.org/officeDocument/2006/relationships/hyperlink" Target="http://www.nature.com/nnano/focus/molecular-electronics/index.html" TargetMode="External"/><Relationship Id="rId4" Type="http://schemas.openxmlformats.org/officeDocument/2006/relationships/hyperlink" Target="https://en.wikipedia.org/wiki/Molecular_electronic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944005" y="5141135"/>
            <a:ext cx="3255991" cy="429635"/>
          </a:xfrm>
        </p:spPr>
        <p:txBody>
          <a:bodyPr/>
          <a:lstStyle/>
          <a:p>
            <a:r>
              <a:rPr lang="cs-CZ" dirty="0"/>
              <a:t>Filip Matějka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Molekulární elektronika</a:t>
            </a:r>
          </a:p>
        </p:txBody>
      </p:sp>
    </p:spTree>
    <p:extLst>
      <p:ext uri="{BB962C8B-B14F-4D97-AF65-F5344CB8AC3E}">
        <p14:creationId xmlns:p14="http://schemas.microsoft.com/office/powerpoint/2010/main" val="185787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Molekulární spínače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3550" y="1348152"/>
            <a:ext cx="7162800" cy="4395548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Princip: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cs-CZ" dirty="0"/>
              <a:t>Změna typu záření UV a viditelné (změna energie)</a:t>
            </a:r>
          </a:p>
          <a:p>
            <a:pPr marL="1371600" lvl="2" indent="-457200">
              <a:buFont typeface="+mj-lt"/>
              <a:buAutoNum type="arabicPeriod"/>
            </a:pPr>
            <a:r>
              <a:rPr lang="cs-CZ" dirty="0"/>
              <a:t>Oxidování či redukování molekuly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10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32461" y="1453231"/>
            <a:ext cx="1858656" cy="381617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442" y="3762743"/>
            <a:ext cx="3298453" cy="25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1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Molekulární dioda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3550" y="1825624"/>
            <a:ext cx="7162800" cy="4395548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Polovodičový princip</a:t>
            </a:r>
          </a:p>
          <a:p>
            <a:pPr lvl="1"/>
            <a:r>
              <a:rPr lang="cs-CZ" dirty="0"/>
              <a:t>Polovodič N a polovodič P =&gt; PN přechod</a:t>
            </a:r>
          </a:p>
          <a:p>
            <a:pPr lvl="1"/>
            <a:r>
              <a:rPr lang="cs-CZ" dirty="0"/>
              <a:t>Využití volného orbitalu Dusíku</a:t>
            </a:r>
          </a:p>
          <a:p>
            <a:pPr lvl="1"/>
            <a:r>
              <a:rPr lang="cs-CZ" dirty="0" err="1"/>
              <a:t>Delokalizované</a:t>
            </a:r>
            <a:r>
              <a:rPr lang="cs-CZ" dirty="0"/>
              <a:t> elektrony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11</a:t>
            </a:fld>
            <a:endParaRPr lang="cs-CZ"/>
          </a:p>
        </p:txBody>
      </p:sp>
      <p:pic>
        <p:nvPicPr>
          <p:cNvPr id="2050" name="Picture 2" descr="Sensors 12 07259f9 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546" y="3089152"/>
            <a:ext cx="2576146" cy="30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electrical4u.com/images/march16/14632741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62" y="3859822"/>
            <a:ext cx="2912746" cy="203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8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Molekulární 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3550" y="1825624"/>
            <a:ext cx="7162800" cy="4395548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„zdroj“ světla</a:t>
            </a:r>
          </a:p>
          <a:p>
            <a:pPr lvl="1"/>
            <a:r>
              <a:rPr lang="cs-CZ" dirty="0"/>
              <a:t>Polovodičový princip</a:t>
            </a:r>
          </a:p>
          <a:p>
            <a:pPr lvl="1"/>
            <a:r>
              <a:rPr lang="cs-CZ" dirty="0" err="1"/>
              <a:t>Příměsy</a:t>
            </a:r>
            <a:r>
              <a:rPr lang="cs-CZ" dirty="0"/>
              <a:t> alkalických kovů</a:t>
            </a:r>
          </a:p>
          <a:p>
            <a:pPr lvl="1"/>
            <a:r>
              <a:rPr lang="cs-CZ" dirty="0"/>
              <a:t>Jedna molekula </a:t>
            </a:r>
            <a:r>
              <a:rPr lang="cs-CZ" dirty="0" err="1"/>
              <a:t>polythiofenu</a:t>
            </a:r>
            <a:r>
              <a:rPr lang="cs-CZ" dirty="0"/>
              <a:t> položena na zlatý podklad</a:t>
            </a:r>
          </a:p>
          <a:p>
            <a:pPr lvl="1"/>
            <a:r>
              <a:rPr lang="cs-CZ" dirty="0"/>
              <a:t>Málo efektivní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12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81" y="3699030"/>
            <a:ext cx="4264269" cy="24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6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Molekulární tranzistor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3550" y="1825624"/>
            <a:ext cx="7162800" cy="4395548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PN přechod =&gt; polovodič</a:t>
            </a:r>
          </a:p>
          <a:p>
            <a:pPr lvl="1"/>
            <a:r>
              <a:rPr lang="cs-CZ" dirty="0"/>
              <a:t>Schopnost zesilovat či invertovat</a:t>
            </a:r>
          </a:p>
          <a:p>
            <a:pPr lvl="1"/>
            <a:r>
              <a:rPr lang="cs-CZ" dirty="0"/>
              <a:t>Bipolární – NPN či PNP</a:t>
            </a:r>
          </a:p>
          <a:p>
            <a:pPr lvl="1"/>
            <a:r>
              <a:rPr lang="cs-CZ" dirty="0"/>
              <a:t>Unipolární – řízeny napětím na </a:t>
            </a:r>
            <a:r>
              <a:rPr lang="cs-CZ" dirty="0" err="1"/>
              <a:t>Gate</a:t>
            </a:r>
            <a:endParaRPr lang="cs-CZ" dirty="0"/>
          </a:p>
          <a:p>
            <a:pPr lvl="1"/>
            <a:r>
              <a:rPr lang="cs-CZ" dirty="0" err="1"/>
              <a:t>Ftalocyanin</a:t>
            </a:r>
            <a:r>
              <a:rPr lang="cs-CZ" dirty="0"/>
              <a:t> a 12 atomů india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13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823" y="3974876"/>
            <a:ext cx="2910254" cy="2035779"/>
          </a:xfrm>
          <a:prstGeom prst="rect">
            <a:avLst/>
          </a:prstGeom>
        </p:spPr>
      </p:pic>
      <p:pic>
        <p:nvPicPr>
          <p:cNvPr id="2050" name="Picture 2" descr="File:BJT NPN symbo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1867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1900980"/>
            <a:ext cx="1428750" cy="1428750"/>
          </a:xfrm>
          <a:prstGeom prst="rect">
            <a:avLst/>
          </a:prstGeom>
        </p:spPr>
      </p:pic>
      <p:pic>
        <p:nvPicPr>
          <p:cNvPr id="13" name="Picture 2" descr="http://www.nrl.navy.mil/PressReleases/2015/STM-image-of-molecule_63-15r_2388x32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43696" y="3587026"/>
            <a:ext cx="2091669" cy="288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4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3551" y="1825624"/>
            <a:ext cx="3902318" cy="4395548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Děkuji organizačnímu týmu </a:t>
            </a:r>
            <a:r>
              <a:rPr lang="cs-CZ" dirty="0" err="1"/>
              <a:t>MAFINu</a:t>
            </a:r>
            <a:r>
              <a:rPr lang="cs-CZ" dirty="0"/>
              <a:t> a vám za vaši pozornost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14</a:t>
            </a:fld>
            <a:endParaRPr lang="cs-CZ"/>
          </a:p>
        </p:txBody>
      </p:sp>
      <p:pic>
        <p:nvPicPr>
          <p:cNvPr id="5122" name="Picture 2" descr="http://www.clker.com/cliparts/0/4/c/0/11971075031983862310laurent_little_green_alien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80" y="1472958"/>
            <a:ext cx="2188158" cy="42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81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3551" y="1825624"/>
            <a:ext cx="7162799" cy="439554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cs-CZ" dirty="0">
                <a:hlinkClick r:id="rId2"/>
              </a:rPr>
              <a:t>http://www.mdpi.com/1424-8220/12/6/7259/htm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http://spectrum.ieee.org/tech-talk/semiconductors/nanotechnology/first-single-molecule-led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https://en.wikipedia.org/wiki/Molecular_electronics</a:t>
            </a:r>
            <a:endParaRPr lang="cs-CZ" dirty="0"/>
          </a:p>
          <a:p>
            <a:pPr lvl="1"/>
            <a:r>
              <a:rPr lang="cs-CZ" dirty="0">
                <a:hlinkClick r:id="rId5"/>
              </a:rPr>
              <a:t>http://www.nature.com/nnano/focus/molecular-electronics/index.html</a:t>
            </a:r>
            <a:endParaRPr lang="cs-CZ" dirty="0"/>
          </a:p>
          <a:p>
            <a:pPr lvl="1"/>
            <a:r>
              <a:rPr lang="cs-CZ" dirty="0">
                <a:hlinkClick r:id="rId6"/>
              </a:rPr>
              <a:t>https://www.eng.yale.edu/reedlab/publications/Jia_Thesis_Final.pdf</a:t>
            </a:r>
            <a:endParaRPr lang="cs-CZ" dirty="0"/>
          </a:p>
          <a:p>
            <a:pPr lvl="1"/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Electronics</a:t>
            </a:r>
            <a:r>
              <a:rPr lang="cs-CZ" dirty="0"/>
              <a:t> and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Wires</a:t>
            </a:r>
            <a:r>
              <a:rPr lang="cs-CZ" dirty="0"/>
              <a:t> Ferdinand C. </a:t>
            </a:r>
            <a:r>
              <a:rPr lang="cs-CZ" dirty="0" err="1"/>
              <a:t>Grozema</a:t>
            </a:r>
            <a:r>
              <a:rPr lang="cs-CZ" dirty="0"/>
              <a:t> and </a:t>
            </a:r>
            <a:r>
              <a:rPr lang="cs-CZ" dirty="0" err="1"/>
              <a:t>Laurens</a:t>
            </a:r>
            <a:r>
              <a:rPr lang="cs-CZ" dirty="0"/>
              <a:t> D. A. </a:t>
            </a:r>
            <a:r>
              <a:rPr lang="cs-CZ" dirty="0" err="1"/>
              <a:t>Siebbeles</a:t>
            </a:r>
            <a:endParaRPr lang="cs-CZ" dirty="0"/>
          </a:p>
          <a:p>
            <a:pPr lvl="1"/>
            <a:r>
              <a:rPr lang="cs-CZ">
                <a:hlinkClick r:id="rId7"/>
              </a:rPr>
              <a:t>https://en.wikipedia.org/wiki/Molecular_scale_electronics</a:t>
            </a:r>
            <a:endParaRPr lang="cs-CZ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31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3550" y="1837816"/>
            <a:ext cx="5666994" cy="4395548"/>
          </a:xfrm>
        </p:spPr>
        <p:txBody>
          <a:bodyPr/>
          <a:lstStyle/>
          <a:p>
            <a:r>
              <a:rPr lang="cs-CZ" dirty="0"/>
              <a:t>Historie elektroniky</a:t>
            </a:r>
          </a:p>
          <a:p>
            <a:r>
              <a:rPr lang="cs-CZ" dirty="0"/>
              <a:t>Co je to molekula</a:t>
            </a:r>
          </a:p>
          <a:p>
            <a:r>
              <a:rPr lang="cs-CZ" dirty="0"/>
              <a:t>Jak taková elektronika funguje</a:t>
            </a:r>
          </a:p>
          <a:p>
            <a:r>
              <a:rPr lang="cs-CZ" dirty="0"/>
              <a:t>Zajímavé struktury</a:t>
            </a:r>
          </a:p>
          <a:p>
            <a:r>
              <a:rPr lang="cs-CZ" dirty="0"/>
              <a:t>Molekulární součástky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5.1.2017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00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Elektronika včerejška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3550" y="1825624"/>
            <a:ext cx="5947410" cy="4395548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První koncepty mají obrovské rozměry =&gt; počítače jako Mark I, </a:t>
            </a:r>
            <a:r>
              <a:rPr lang="cs-CZ" dirty="0" err="1"/>
              <a:t>Collossus</a:t>
            </a:r>
            <a:r>
              <a:rPr lang="cs-CZ" dirty="0"/>
              <a:t> 1943 velké jako celé místnosti</a:t>
            </a:r>
          </a:p>
          <a:p>
            <a:pPr lvl="1"/>
            <a:r>
              <a:rPr lang="cs-CZ" dirty="0"/>
              <a:t>Velké wolframové žárovky s malou svítivostí a účinností</a:t>
            </a:r>
          </a:p>
          <a:p>
            <a:pPr lvl="1"/>
            <a:r>
              <a:rPr lang="cs-CZ" dirty="0"/>
              <a:t> Obrovské (metrové) trubice pro lasery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3</a:t>
            </a:fld>
            <a:endParaRPr lang="cs-CZ"/>
          </a:p>
        </p:txBody>
      </p:sp>
      <p:pic>
        <p:nvPicPr>
          <p:cNvPr id="1026" name="Picture 2" descr="http://www.cliomuse.com/uploads/9/2/4/6/9246605/3977894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359360"/>
            <a:ext cx="3279328" cy="186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.novinky.cz/921/149217-original-nev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318085"/>
            <a:ext cx="2532161" cy="180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6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Elektronika dneška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3550" y="1825624"/>
            <a:ext cx="6813042" cy="4395548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Počítače velikosti malé krabičky či velikosti malého </a:t>
            </a:r>
            <a:r>
              <a:rPr lang="cs-CZ" dirty="0" err="1"/>
              <a:t>flash</a:t>
            </a:r>
            <a:r>
              <a:rPr lang="cs-CZ" dirty="0"/>
              <a:t> disku </a:t>
            </a:r>
          </a:p>
          <a:p>
            <a:pPr lvl="1"/>
            <a:r>
              <a:rPr lang="cs-CZ" dirty="0"/>
              <a:t>LED žárovky – vysoká svítivost, malá velikost a velká účinnost</a:t>
            </a:r>
          </a:p>
          <a:p>
            <a:pPr lvl="1"/>
            <a:r>
              <a:rPr lang="cs-CZ" dirty="0"/>
              <a:t>Malá laserová ukazovátka</a:t>
            </a:r>
          </a:p>
          <a:p>
            <a:pPr lvl="1"/>
            <a:r>
              <a:rPr lang="cs-CZ" dirty="0"/>
              <a:t>Smartphony</a:t>
            </a:r>
          </a:p>
          <a:p>
            <a:pPr lvl="1"/>
            <a:r>
              <a:rPr lang="cs-CZ" dirty="0"/>
              <a:t>MEMS a MOEMS – mikro elektrické mechanické systémy</a:t>
            </a:r>
          </a:p>
          <a:p>
            <a:pPr lvl="1"/>
            <a:r>
              <a:rPr lang="cs-CZ" dirty="0"/>
              <a:t>Jaká je elektronika zítřka?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4</a:t>
            </a:fld>
            <a:endParaRPr lang="cs-CZ"/>
          </a:p>
        </p:txBody>
      </p:sp>
      <p:pic>
        <p:nvPicPr>
          <p:cNvPr id="2050" name="Picture 2" descr="https://s.aolcdn.com/hss/storage/midas/b36e4a2456f8b33384c78ddec53c876e/203558431/intel-skull-canyon-nuc-2016-03-17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69" y="4726851"/>
            <a:ext cx="2488223" cy="156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03.a.alicdn.com/kf/HTB1Ud4KKVXXXXX9XpXXq6xXFXXX9/1Pcs-12V-30cm-High-Power-LED-Daytime-Running-lights-DRL-100-Waterproof-5050-SMD-Car-Au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69" y="143696"/>
            <a:ext cx="1545981" cy="15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ghtech.org/media/1296/MEMS-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54" y="5183313"/>
            <a:ext cx="1965145" cy="11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3550" y="1825624"/>
            <a:ext cx="5362194" cy="4395548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Částice složena z atomů či iontů</a:t>
            </a:r>
          </a:p>
          <a:p>
            <a:pPr lvl="1"/>
            <a:r>
              <a:rPr lang="cs-CZ" dirty="0"/>
              <a:t>Mezi atomy a ionty vazby:</a:t>
            </a:r>
          </a:p>
          <a:p>
            <a:pPr lvl="2"/>
            <a:r>
              <a:rPr lang="cs-CZ" dirty="0"/>
              <a:t>Kovalentní</a:t>
            </a:r>
          </a:p>
          <a:p>
            <a:pPr lvl="2"/>
            <a:r>
              <a:rPr lang="cs-CZ" dirty="0"/>
              <a:t>Koordinačně kovalentní</a:t>
            </a:r>
          </a:p>
          <a:p>
            <a:pPr lvl="1"/>
            <a:r>
              <a:rPr lang="cs-CZ" dirty="0" err="1"/>
              <a:t>Mezimolekulové</a:t>
            </a:r>
            <a:r>
              <a:rPr lang="cs-CZ" dirty="0"/>
              <a:t> interakce =&gt; H-můstky</a:t>
            </a:r>
          </a:p>
          <a:p>
            <a:pPr lvl="1"/>
            <a:r>
              <a:rPr lang="cs-CZ" dirty="0"/>
              <a:t>Základní stavební jednotka </a:t>
            </a:r>
          </a:p>
          <a:p>
            <a:pPr lvl="1"/>
            <a:r>
              <a:rPr lang="cs-CZ" dirty="0"/>
              <a:t>Úvahy o molekulární el. 1974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5</a:t>
            </a:fld>
            <a:endParaRPr lang="cs-CZ"/>
          </a:p>
        </p:txBody>
      </p:sp>
      <p:pic>
        <p:nvPicPr>
          <p:cNvPr id="3074" name="Picture 2" descr="https://studentmag.topzine.cz/wp-content/uploads/2015/11/atom-molekula-640x3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52" y="0"/>
            <a:ext cx="3659595" cy="20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-chembook.eu/databaze_molekul/oxid_uhlic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71" y="2406494"/>
            <a:ext cx="1940376" cy="231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aasp.net/attachments/Image/Oxytocin_big.png?template=gener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07" y="4717118"/>
            <a:ext cx="2253762" cy="14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44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pak vypadá?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8216" y="1475040"/>
            <a:ext cx="6867143" cy="4986719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Zmenšení součástek z centimetrů na </a:t>
            </a:r>
            <a:r>
              <a:rPr lang="cs-CZ" dirty="0" err="1"/>
              <a:t>angstromy</a:t>
            </a:r>
            <a:r>
              <a:rPr lang="cs-CZ" dirty="0"/>
              <a:t> – 10</a:t>
            </a:r>
            <a:r>
              <a:rPr lang="cs-CZ" baseline="30000" dirty="0"/>
              <a:t>-10</a:t>
            </a:r>
            <a:r>
              <a:rPr lang="cs-CZ" dirty="0"/>
              <a:t> m</a:t>
            </a:r>
          </a:p>
          <a:p>
            <a:pPr lvl="1"/>
            <a:r>
              <a:rPr lang="cs-CZ" dirty="0"/>
              <a:t>Sestavení jak pasivních (rezistory) tak aktivních (</a:t>
            </a:r>
            <a:r>
              <a:rPr lang="cs-CZ" dirty="0" err="1"/>
              <a:t>tranzisotry</a:t>
            </a:r>
            <a:r>
              <a:rPr lang="cs-CZ" dirty="0"/>
              <a:t>) součástek</a:t>
            </a:r>
          </a:p>
          <a:p>
            <a:pPr lvl="1"/>
            <a:r>
              <a:rPr lang="cs-CZ" dirty="0"/>
              <a:t>Používáme:</a:t>
            </a:r>
          </a:p>
          <a:p>
            <a:pPr lvl="2"/>
            <a:r>
              <a:rPr lang="cs-CZ" dirty="0"/>
              <a:t>Vlastnosti vazeb mezi atomy v molekule</a:t>
            </a:r>
          </a:p>
          <a:p>
            <a:pPr lvl="2"/>
            <a:r>
              <a:rPr lang="cs-CZ" dirty="0"/>
              <a:t>Vlastnosti struktur</a:t>
            </a:r>
          </a:p>
          <a:p>
            <a:pPr lvl="2"/>
            <a:r>
              <a:rPr lang="cs-CZ" dirty="0"/>
              <a:t>„Klasické“ vlastnosti el. součástek 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4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Uhlíkové </a:t>
            </a:r>
            <a:r>
              <a:rPr lang="cs-CZ" dirty="0" err="1"/>
              <a:t>nanotrubice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3550" y="1825624"/>
            <a:ext cx="6642354" cy="4395548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Tvořeny atomy uhlíku (C)</a:t>
            </a:r>
          </a:p>
          <a:p>
            <a:pPr lvl="1"/>
            <a:r>
              <a:rPr lang="cs-CZ" dirty="0"/>
              <a:t>Podlouhlé útvary =&gt; trubice</a:t>
            </a:r>
          </a:p>
          <a:p>
            <a:pPr lvl="1"/>
            <a:r>
              <a:rPr lang="cs-CZ" dirty="0"/>
              <a:t>Minimální odpor, téměř nezávislý na délce</a:t>
            </a:r>
          </a:p>
          <a:p>
            <a:pPr lvl="1"/>
            <a:r>
              <a:rPr lang="cs-CZ" dirty="0"/>
              <a:t>Kombinace dvojných a jednoduchých vazeb =&gt; </a:t>
            </a:r>
            <a:r>
              <a:rPr lang="cs-CZ" dirty="0" err="1"/>
              <a:t>delokalizované</a:t>
            </a:r>
            <a:r>
              <a:rPr lang="cs-CZ" dirty="0"/>
              <a:t> (volné, pohyblivé) elektrony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7</a:t>
            </a:fld>
            <a:endParaRPr lang="cs-CZ"/>
          </a:p>
        </p:txBody>
      </p:sp>
      <p:pic>
        <p:nvPicPr>
          <p:cNvPr id="4098" name="Picture 2" descr="https://tradingcomputersnow.com/wp-content/uploads/2013/10/carbon-nanotube-2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23" y="3868128"/>
            <a:ext cx="2488223" cy="248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jayan.rice.edu/files/2015/03/2C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16" y="3932814"/>
            <a:ext cx="2938811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8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Fullereny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3550" y="1825624"/>
            <a:ext cx="6642354" cy="4395548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Tvořeny atomy uhlíku (C)</a:t>
            </a:r>
          </a:p>
          <a:p>
            <a:pPr lvl="1"/>
            <a:r>
              <a:rPr lang="cs-CZ" dirty="0"/>
              <a:t>Jako fotbalový míč =&gt; kombinace šesti a pěti úhelníků</a:t>
            </a:r>
          </a:p>
          <a:p>
            <a:pPr lvl="1"/>
            <a:r>
              <a:rPr lang="cs-CZ" dirty="0"/>
              <a:t>Kombinace jednoduché a dvojné vazby</a:t>
            </a:r>
          </a:p>
          <a:p>
            <a:pPr lvl="1"/>
            <a:r>
              <a:rPr lang="cs-CZ" dirty="0"/>
              <a:t>Supravodivé = při průchodu proudu nezaznamenatelný odpor =&gt; pro vylepšení příměsi – </a:t>
            </a:r>
            <a:r>
              <a:rPr lang="cs-CZ" dirty="0" err="1"/>
              <a:t>Li</a:t>
            </a:r>
            <a:r>
              <a:rPr lang="cs-CZ" dirty="0"/>
              <a:t>, Na, K…</a:t>
            </a:r>
          </a:p>
          <a:p>
            <a:pPr lvl="1"/>
            <a:r>
              <a:rPr lang="cs-CZ" dirty="0"/>
              <a:t>S </a:t>
            </a:r>
            <a:r>
              <a:rPr lang="cs-CZ" dirty="0" err="1"/>
              <a:t>nanotrubicemi</a:t>
            </a:r>
            <a:r>
              <a:rPr lang="cs-CZ" dirty="0"/>
              <a:t> můžeme vytvářet obvody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8</a:t>
            </a:fld>
            <a:endParaRPr lang="cs-CZ"/>
          </a:p>
        </p:txBody>
      </p:sp>
      <p:pic>
        <p:nvPicPr>
          <p:cNvPr id="5122" name="Picture 2" descr="http://www.theochem.unito.it/crystal_tuto/mssc2013_cd/tutorials/fullerene_tut/figures/c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48" y="365126"/>
            <a:ext cx="2357301" cy="185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ic.academic.ru/pictures/nanotechnology/606/azvpzgaahfblwgr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802493"/>
            <a:ext cx="3067049" cy="14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2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Vodivé polymery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3550" y="1825624"/>
            <a:ext cx="7162800" cy="4395548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V molekule polymeru musí zbýt dvojné vazby =&gt; konjugované polymery</a:t>
            </a:r>
          </a:p>
          <a:p>
            <a:pPr lvl="1"/>
            <a:r>
              <a:rPr lang="cs-CZ" dirty="0" err="1"/>
              <a:t>Delokalizované</a:t>
            </a:r>
            <a:r>
              <a:rPr lang="cs-CZ" dirty="0"/>
              <a:t> elektrony</a:t>
            </a:r>
          </a:p>
          <a:p>
            <a:pPr lvl="1"/>
            <a:r>
              <a:rPr lang="cs-CZ" dirty="0" err="1"/>
              <a:t>Příměsy</a:t>
            </a:r>
            <a:r>
              <a:rPr lang="cs-CZ" dirty="0"/>
              <a:t> alkalických kovů</a:t>
            </a:r>
          </a:p>
          <a:p>
            <a:pPr lvl="1"/>
            <a:r>
              <a:rPr lang="cs-CZ" dirty="0"/>
              <a:t>Polypyrol, </a:t>
            </a:r>
            <a:r>
              <a:rPr lang="cs-CZ" dirty="0" err="1"/>
              <a:t>polyanilin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9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469" y="2796884"/>
            <a:ext cx="3031881" cy="34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851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.pptx" id="{E132C767-D348-4FFC-AC75-A3E874EEDB3C}" vid="{4ADC3895-9FBF-42D4-A748-E07AA0728B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Doppleruv_Mafin_listopad</Template>
  <TotalTime>620</TotalTime>
  <Words>447</Words>
  <Application>Microsoft Office PowerPoint</Application>
  <PresentationFormat>Předvádění na obrazovce (4:3)</PresentationFormat>
  <Paragraphs>132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Bree Serif</vt:lpstr>
      <vt:lpstr>Calibri</vt:lpstr>
      <vt:lpstr>Motiv Office</vt:lpstr>
      <vt:lpstr>Molekulární elektronika</vt:lpstr>
      <vt:lpstr>Obsah</vt:lpstr>
      <vt:lpstr>Elektronika včerejška</vt:lpstr>
      <vt:lpstr>Elektronika dneška</vt:lpstr>
      <vt:lpstr>Molekula</vt:lpstr>
      <vt:lpstr>Jak to pak vypadá?</vt:lpstr>
      <vt:lpstr>Uhlíkové nanotrubice</vt:lpstr>
      <vt:lpstr>Fullereny</vt:lpstr>
      <vt:lpstr>Vodivé polymery</vt:lpstr>
      <vt:lpstr>Molekulární spínače</vt:lpstr>
      <vt:lpstr>Molekulární dioda</vt:lpstr>
      <vt:lpstr>Molekulární LED</vt:lpstr>
      <vt:lpstr>Molekulární tranzistor</vt:lpstr>
      <vt:lpstr>Děkuji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Fibonacciho posloupnost</dc:title>
  <dc:creator>Vojtech Svandelik</dc:creator>
  <cp:lastModifiedBy>Vojtech Svandelik</cp:lastModifiedBy>
  <cp:revision>71</cp:revision>
  <dcterms:created xsi:type="dcterms:W3CDTF">2016-10-28T15:41:46Z</dcterms:created>
  <dcterms:modified xsi:type="dcterms:W3CDTF">2017-01-04T17:32:33Z</dcterms:modified>
</cp:coreProperties>
</file>