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FF2C-4EAD-42DE-ACEB-72F1B226224B}" type="datetimeFigureOut">
              <a:rPr lang="cs-CZ" smtClean="0"/>
              <a:t>12.11.2017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F56E6-9F50-46FF-86E8-A8B75DCBA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9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 t="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0"/>
            <a:ext cx="9144000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44005" y="5139891"/>
            <a:ext cx="3255991" cy="429635"/>
          </a:xfrm>
          <a:solidFill>
            <a:schemeClr val="bg1">
              <a:alpha val="75000"/>
            </a:schemeClr>
          </a:solidFill>
        </p:spPr>
        <p:txBody>
          <a:bodyPr/>
          <a:lstStyle>
            <a:lvl1pPr marL="0" indent="0" algn="ctr">
              <a:buNone/>
              <a:defRPr sz="2400">
                <a:latin typeface="Bree Serif" panose="02000503040000020004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  <a:endParaRPr lang="en-US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628650" y="3814912"/>
            <a:ext cx="7886700" cy="1325563"/>
          </a:xfrm>
          <a:solidFill>
            <a:schemeClr val="bg1">
              <a:alpha val="75000"/>
            </a:schemeClr>
          </a:solidFill>
        </p:spPr>
        <p:txBody>
          <a:bodyPr/>
          <a:lstStyle>
            <a:lvl1pPr algn="ctr">
              <a:defRPr>
                <a:latin typeface="Bree Serif" panose="02000503040000020004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2" y="69438"/>
            <a:ext cx="2437643" cy="1066468"/>
          </a:xfrm>
          <a:prstGeom prst="rect">
            <a:avLst/>
          </a:prstGeom>
        </p:spPr>
      </p:pic>
      <p:sp>
        <p:nvSpPr>
          <p:cNvPr id="17" name="TextovéPole 16"/>
          <p:cNvSpPr txBox="1"/>
          <p:nvPr userDrawn="1"/>
        </p:nvSpPr>
        <p:spPr>
          <a:xfrm>
            <a:off x="3450367" y="279506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  <a:latin typeface="Bree Serif" panose="02000503040000020004" pitchFamily="2" charset="-18"/>
              </a:rPr>
              <a:t>Dopplerův </a:t>
            </a:r>
            <a:r>
              <a:rPr lang="cs-CZ" sz="3600" b="1" dirty="0" err="1">
                <a:solidFill>
                  <a:schemeClr val="tx1"/>
                </a:solidFill>
                <a:latin typeface="Bree Serif" panose="02000503040000020004" pitchFamily="2" charset="-18"/>
              </a:rPr>
              <a:t>MaFin</a:t>
            </a:r>
            <a:endParaRPr lang="cs-CZ" sz="3600" b="1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4087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FB9D22-D692-43BA-95F3-1AEA1887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59135F-D047-4107-AD81-AE17F04C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A0D744-FE69-4BC9-9E9B-F4213A9E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18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72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42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3550" y="365126"/>
            <a:ext cx="7162800" cy="133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1825624"/>
            <a:ext cx="7162800" cy="439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3550" y="6356351"/>
            <a:ext cx="1822385" cy="366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16. 11. 2017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0405" y="6356351"/>
            <a:ext cx="2474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 dirty="0"/>
              <a:t>Dopplerův </a:t>
            </a:r>
            <a:r>
              <a:rPr lang="cs-CZ" dirty="0" err="1"/>
              <a:t>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8950" y="63595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59883" y="2657474"/>
            <a:ext cx="6858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6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ree Serif" panose="02000503040000020004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abinet.fyzika.net/studium/tabulky/povrchove-napeti.php#teplotni-zavislost" TargetMode="External"/><Relationship Id="rId2" Type="http://schemas.openxmlformats.org/officeDocument/2006/relationships/hyperlink" Target="http://fyzika.jreichl.com/main.article/view/641-povrchove-napet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alisticky.cz/ucebnice/02%20Fyzika%20S%C5%A0/02%20Molekulov%C3%A1%20fyzika%20a%20termika/05%20Kapaln%C3%A9%20skupenstv%C3%AD/01%20Povrchov%C3%A1%20s%C3%ADla,%20povrchov%C3%A9%20nap%C4%9Bt%C3%AD.pdf" TargetMode="External"/><Relationship Id="rId4" Type="http://schemas.openxmlformats.org/officeDocument/2006/relationships/hyperlink" Target="http://gymnaziumhranice.cz/soubory/projekty/LPaSF/SF/LP2-SF_manua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944005" y="5142272"/>
            <a:ext cx="3255991" cy="429635"/>
          </a:xfrm>
        </p:spPr>
        <p:txBody>
          <a:bodyPr/>
          <a:lstStyle/>
          <a:p>
            <a:r>
              <a:rPr lang="cs-CZ" dirty="0"/>
              <a:t>Kamila </a:t>
            </a:r>
            <a:r>
              <a:rPr lang="cs-CZ" dirty="0" err="1"/>
              <a:t>Kyzlíková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POVRCHOVÉ NAPĚTÍ</a:t>
            </a:r>
          </a:p>
        </p:txBody>
      </p:sp>
    </p:spTree>
    <p:extLst>
      <p:ext uri="{BB962C8B-B14F-4D97-AF65-F5344CB8AC3E}">
        <p14:creationId xmlns:p14="http://schemas.microsoft.com/office/powerpoint/2010/main" val="185787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povrchové napětí?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Efekt vyplývající z vlastností kapalin</a:t>
            </a:r>
          </a:p>
          <a:p>
            <a:r>
              <a:rPr lang="cs-CZ" dirty="0"/>
              <a:t>Snaha dosáhnout stavu s co nejmenší energií (nejmenším obsahem) – „pružná blána“</a:t>
            </a:r>
          </a:p>
          <a:p>
            <a:r>
              <a:rPr lang="cs-CZ" dirty="0"/>
              <a:t>Bez vnějších sil kapka</a:t>
            </a:r>
          </a:p>
          <a:p>
            <a:r>
              <a:rPr lang="cs-CZ" dirty="0"/>
              <a:t>Vodorovná hladina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5E50FE-65A4-4224-88F5-7D6C28F1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3550" y="6356351"/>
            <a:ext cx="1822385" cy="366469"/>
          </a:xfrm>
        </p:spPr>
        <p:txBody>
          <a:bodyPr/>
          <a:lstStyle/>
          <a:p>
            <a:r>
              <a:rPr lang="cs-CZ" dirty="0"/>
              <a:t>16. 11. 2017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E33D88-1F66-469E-9D48-A827558D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405" y="6356351"/>
            <a:ext cx="2474075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DA85CF-44BE-41F6-B822-095710DE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8950" y="6359525"/>
            <a:ext cx="20574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t>2</a:t>
            </a:fld>
            <a:endParaRPr lang="cs-CZ"/>
          </a:p>
        </p:txBody>
      </p:sp>
      <p:pic>
        <p:nvPicPr>
          <p:cNvPr id="1028" name="Picture 4" descr="https://tse2.mm.bing.net/th?id=OIP.4UHqQDfrLn91uQ_UH6ghWgEsDO&amp;pid=15.1&amp;P=0&amp;w=221&amp;h=153">
            <a:extLst>
              <a:ext uri="{FF2B5EF4-FFF2-40B4-BE49-F238E27FC236}">
                <a16:creationId xmlns:a16="http://schemas.microsoft.com/office/drawing/2014/main" id="{860BE760-5179-4ECB-8F85-4A74CDB70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18" y="4129509"/>
            <a:ext cx="3217774" cy="221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F60A1-7964-45DD-B8D1-E3649749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Fyzikální 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9DD27E-452F-470E-9D6E-2770475F8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Povrchová síla</a:t>
            </a:r>
          </a:p>
          <a:p>
            <a:pPr lvl="1"/>
            <a:r>
              <a:rPr lang="cs-CZ" dirty="0"/>
              <a:t>v povrchu kapaliny</a:t>
            </a:r>
          </a:p>
          <a:p>
            <a:r>
              <a:rPr lang="cs-CZ" dirty="0"/>
              <a:t>Povrchové napětí </a:t>
            </a:r>
          </a:p>
          <a:p>
            <a:pPr lvl="1"/>
            <a:r>
              <a:rPr lang="cs-CZ" dirty="0"/>
              <a:t>skalární veličina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AC4E37-C8A1-4EC9-B865-59ABDAF1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CEB7C1-CF6E-4C40-883B-F7C65E85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870046-ACBC-4462-B053-93E74FFF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2050" name="Picture 2" descr="http://kvinta-html.wz.cz/fyzika/termodynamika/struktura_a_vlastnosti_kapalin/obrazky/04.gif">
            <a:extLst>
              <a:ext uri="{FF2B5EF4-FFF2-40B4-BE49-F238E27FC236}">
                <a16:creationId xmlns:a16="http://schemas.microsoft.com/office/drawing/2014/main" id="{E7836E52-56AE-45EB-A2EC-6DB6E91F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81" y="2720937"/>
            <a:ext cx="4110338" cy="341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73F77E8-BED2-4392-81B0-E0A92B47CB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4" t="-1" r="25759" b="66511"/>
          <a:stretch/>
        </p:blipFill>
        <p:spPr>
          <a:xfrm>
            <a:off x="2255356" y="3833639"/>
            <a:ext cx="2601157" cy="16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5ABFC-8BC9-4D95-BE6C-83565916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vzniku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61897D-A746-4502-B495-AD488F31D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Přitažlivé síly mezi molekulami kapalin a plynů</a:t>
            </a:r>
          </a:p>
          <a:p>
            <a:r>
              <a:rPr lang="cs-CZ" dirty="0"/>
              <a:t>Přechodná vrstva mezi molekulami kapalin a plynů – asymetrické působení přitažlivých sil</a:t>
            </a:r>
          </a:p>
          <a:p>
            <a:r>
              <a:rPr lang="cs-CZ" dirty="0"/>
              <a:t>Působí přímo v povrchu!!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A6E96A-A02F-4DB5-B3BD-F8A7928B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ED447F-3986-45FE-8877-F7A2E0B6F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E63161-5E44-4CE2-BF69-90B29520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CE6A24-C0EF-451C-95AD-E1ECF2CBE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91" y="3947779"/>
            <a:ext cx="6335009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3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BF25C-25CC-4F6A-8B45-DFB479DA9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a význam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7B0385-BB15-44FD-AB44-D0943073C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zaujmout kulový tvar</a:t>
            </a:r>
          </a:p>
          <a:p>
            <a:r>
              <a:rPr lang="cs-CZ" dirty="0"/>
              <a:t>Pohyb po povrchu kapalin – vodoměrky</a:t>
            </a:r>
          </a:p>
          <a:p>
            <a:r>
              <a:rPr lang="cs-CZ" dirty="0"/>
              <a:t>Ztížen proces smáčení – tenzidy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0F73F1-0C1C-4C46-ACC0-BD94B426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D43BD0-97BB-46F5-A9E9-A585A417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D9FF81-9D28-4120-8C53-55C8A4B6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026" name="Picture 2" descr="http://cdn01.ru/files/users/images/46/3e/463e5c36f7c834a020fa506f5403b201.jpg">
            <a:extLst>
              <a:ext uri="{FF2B5EF4-FFF2-40B4-BE49-F238E27FC236}">
                <a16:creationId xmlns:a16="http://schemas.microsoft.com/office/drawing/2014/main" id="{792123D8-6816-42CF-8299-7F777442A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53" y="3785768"/>
            <a:ext cx="3437692" cy="205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anír.PNG">
            <a:extLst>
              <a:ext uri="{FF2B5EF4-FFF2-40B4-BE49-F238E27FC236}">
                <a16:creationId xmlns:a16="http://schemas.microsoft.com/office/drawing/2014/main" id="{F8E93CE2-4AAD-4535-A589-8CA0D86B4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75289" r="46407" b="2149"/>
          <a:stretch/>
        </p:blipFill>
        <p:spPr bwMode="auto">
          <a:xfrm>
            <a:off x="5823750" y="4032402"/>
            <a:ext cx="2894414" cy="15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43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5D5EF-A168-496A-A31C-41D3AA45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měření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D45B7A-4A22-4D60-8979-9C7B694F9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Tenziometr</a:t>
            </a:r>
            <a:endParaRPr lang="cs-CZ" dirty="0"/>
          </a:p>
          <a:p>
            <a:r>
              <a:rPr lang="cs-CZ" dirty="0" err="1"/>
              <a:t>Stalagmometr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C51FDF-1EEA-413F-BD6F-69D38AC9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1F46CC-1DCC-48CC-AC7C-4821F317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4B9A99-ACD3-4214-998D-F344BE68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2050" name="Picture 2" descr="http://www.soilmoisture.com/images/C/2725ARL_JetFill_Tensiometer-06.jpg">
            <a:extLst>
              <a:ext uri="{FF2B5EF4-FFF2-40B4-BE49-F238E27FC236}">
                <a16:creationId xmlns:a16="http://schemas.microsoft.com/office/drawing/2014/main" id="{E4EF37C9-51C7-490B-83EA-FB8E2539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20" y="3467246"/>
            <a:ext cx="2679978" cy="275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80FAC2-4677-4F22-B8E7-C1404EF35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868" y="3046341"/>
            <a:ext cx="3669794" cy="31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6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47806-4CCB-4007-9407-FE0BAD14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 kapilární elevace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10E72A-1F26-455B-9C0E-C2B6E7200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Dokonale smáčející kapaliny</a:t>
            </a:r>
          </a:p>
          <a:p>
            <a:r>
              <a:rPr lang="cs-CZ" dirty="0"/>
              <a:t>Hydrostatický tlak = kapilární tlak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190BC8-11F0-43EA-BAF7-7760F400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16. 11. 2017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11C4A3-C30C-436F-B5B4-C7B2BCDD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31E9CA-E573-4F83-BA14-43B48745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1026" name="Picture 2" descr="https://tse3.mm.bing.net/th?id=OIP.DODVutVXVTMJsG_b0686XQEPB7&amp;pid=15.1&amp;P=0&amp;w=271&amp;h=123">
            <a:extLst>
              <a:ext uri="{FF2B5EF4-FFF2-40B4-BE49-F238E27FC236}">
                <a16:creationId xmlns:a16="http://schemas.microsoft.com/office/drawing/2014/main" id="{C1825AF2-4DA2-4287-BB20-13B5C41EB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6" r="56865" b="9422"/>
          <a:stretch/>
        </p:blipFill>
        <p:spPr bwMode="auto">
          <a:xfrm>
            <a:off x="5691818" y="3293617"/>
            <a:ext cx="2547542" cy="244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278F00C-9140-406A-8588-BC71C9DAE1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t="34541" r="11110" b="-1"/>
          <a:stretch/>
        </p:blipFill>
        <p:spPr>
          <a:xfrm>
            <a:off x="1847788" y="3039028"/>
            <a:ext cx="3674124" cy="31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33632-7B8A-4CEC-9604-C051D344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816" y="2140661"/>
            <a:ext cx="7351514" cy="1880924"/>
          </a:xfrm>
        </p:spPr>
        <p:txBody>
          <a:bodyPr>
            <a:normAutofit/>
          </a:bodyPr>
          <a:lstStyle/>
          <a:p>
            <a:r>
              <a:rPr lang="cs-CZ" sz="7200" dirty="0"/>
              <a:t>A teď už pokusy!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FE3B01A-48EB-44DE-AB11-543E4ABF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261A06-1A4F-4F22-915E-2D6531F0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BFC445-68E3-4398-8072-1B0C76F8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33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08C45-3574-4EF7-A32A-0C380FF9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D97296-394C-4C5F-85CC-462BF1D46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BARTUŠKA, Karel a Emanuel SVOBODA. </a:t>
            </a:r>
            <a:r>
              <a:rPr lang="cs-CZ" i="1" dirty="0"/>
              <a:t>Fyzika pro gymnázia</a:t>
            </a:r>
            <a:r>
              <a:rPr lang="cs-CZ" i="1"/>
              <a:t>: Molekulová </a:t>
            </a:r>
            <a:r>
              <a:rPr lang="cs-CZ" i="1" dirty="0"/>
              <a:t>fyzika a termika</a:t>
            </a:r>
            <a:r>
              <a:rPr lang="cs-CZ" dirty="0"/>
              <a:t>. 4. vydání. Praha: Prometheus, 2001. ISBN 80-7196-200-7.</a:t>
            </a:r>
          </a:p>
          <a:p>
            <a:r>
              <a:rPr lang="cs-CZ" dirty="0">
                <a:hlinkClick r:id="rId2"/>
              </a:rPr>
              <a:t>http://fyzika.jreichl.com/main.article/view/641-povrchove-napeti</a:t>
            </a:r>
            <a:endParaRPr lang="cs-CZ" dirty="0"/>
          </a:p>
          <a:p>
            <a:r>
              <a:rPr lang="cs-CZ" dirty="0">
                <a:hlinkClick r:id="rId3"/>
              </a:rPr>
              <a:t>http://kabinet.fyzika.net/studium/tabulky/povrchove-napeti.php#teplotni-zavislost</a:t>
            </a:r>
            <a:endParaRPr lang="cs-CZ" dirty="0"/>
          </a:p>
          <a:p>
            <a:r>
              <a:rPr lang="cs-CZ" dirty="0">
                <a:hlinkClick r:id="rId4"/>
              </a:rPr>
              <a:t>http://gymnaziumhranice.cz/soubory/projekty/LPaSF/SF/LP2-SF_manual.pdf</a:t>
            </a:r>
            <a:endParaRPr lang="cs-CZ" dirty="0"/>
          </a:p>
          <a:p>
            <a:r>
              <a:rPr lang="cs-CZ" dirty="0">
                <a:hlinkClick r:id="rId5"/>
              </a:rPr>
              <a:t>http://www.realisticky.cz/ucebnice/02%20Fyzika%20S%C5%A0/02%20Molekulov%C3%A1%20fyzika%20a%20termika/05%20Kapaln%C3%A9%20skupenstv%C3%AD/01%20Povrchov%C3%A1%20s%C3%ADla,%20povrchov%C3%A9%20nap%C4%9Bt%C3%AD.pdf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97EBB4-FEAA-4223-BAC8-94FD4FF6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4E8F17-350A-44D4-8648-E0BE8494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6147A9-6633-4844-B4AE-4EE9D591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1627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.pptx" id="{E132C767-D348-4FFC-AC75-A3E874EEDB3C}" vid="{4ADC3895-9FBF-42D4-A748-E07AA0728B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Doppleruv_Mafin_listopad</Template>
  <TotalTime>871</TotalTime>
  <Words>184</Words>
  <Application>Microsoft Office PowerPoint</Application>
  <PresentationFormat>Předvádění na obrazovce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Bree Serif</vt:lpstr>
      <vt:lpstr>Calibri</vt:lpstr>
      <vt:lpstr>Motiv Office</vt:lpstr>
      <vt:lpstr>POVRCHOVÉ NAPĚTÍ</vt:lpstr>
      <vt:lpstr>Co to je povrchové napětí?</vt:lpstr>
      <vt:lpstr>Fyzikální definice</vt:lpstr>
      <vt:lpstr>Příčiny vzniku</vt:lpstr>
      <vt:lpstr>Důsledky a význam</vt:lpstr>
      <vt:lpstr>Metody měření</vt:lpstr>
      <vt:lpstr>Metoda kapilární elevace</vt:lpstr>
      <vt:lpstr>A teď už pokusy!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Fibonacciho posloupnost</dc:title>
  <dc:creator>Vojtech Svandelik</dc:creator>
  <cp:lastModifiedBy>Vojtěch Švandelík</cp:lastModifiedBy>
  <cp:revision>86</cp:revision>
  <dcterms:created xsi:type="dcterms:W3CDTF">2016-10-28T15:41:46Z</dcterms:created>
  <dcterms:modified xsi:type="dcterms:W3CDTF">2017-11-12T16:00:53Z</dcterms:modified>
</cp:coreProperties>
</file>