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2" r:id="rId4"/>
    <p:sldId id="258" r:id="rId5"/>
    <p:sldId id="259" r:id="rId6"/>
    <p:sldId id="261" r:id="rId7"/>
    <p:sldId id="263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AFF2C-4EAD-42DE-ACEB-72F1B226224B}" type="datetimeFigureOut">
              <a:rPr lang="cs-CZ" smtClean="0"/>
              <a:t>15.11.2017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F56E6-9F50-46FF-86E8-A8B75DCBA8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99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 t="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 userDrawn="1"/>
        </p:nvSpPr>
        <p:spPr>
          <a:xfrm>
            <a:off x="0" y="0"/>
            <a:ext cx="9144000" cy="1205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  <a:latin typeface="Bree Serif" panose="02000503040000020004" pitchFamily="2" charset="-1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44005" y="5139891"/>
            <a:ext cx="3255991" cy="429635"/>
          </a:xfrm>
          <a:solidFill>
            <a:schemeClr val="bg1">
              <a:alpha val="75000"/>
            </a:schemeClr>
          </a:solidFill>
        </p:spPr>
        <p:txBody>
          <a:bodyPr/>
          <a:lstStyle>
            <a:lvl1pPr marL="0" indent="0" algn="ctr">
              <a:buNone/>
              <a:defRPr sz="2400">
                <a:latin typeface="Bree Serif" panose="02000503040000020004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</a:t>
            </a:r>
            <a:endParaRPr lang="en-US" dirty="0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628650" y="3814912"/>
            <a:ext cx="7886700" cy="1325563"/>
          </a:xfrm>
          <a:solidFill>
            <a:schemeClr val="bg1">
              <a:alpha val="75000"/>
            </a:schemeClr>
          </a:solidFill>
        </p:spPr>
        <p:txBody>
          <a:bodyPr/>
          <a:lstStyle>
            <a:lvl1pPr algn="ctr">
              <a:defRPr>
                <a:latin typeface="Bree Serif" panose="02000503040000020004" pitchFamily="2" charset="-18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2" y="69438"/>
            <a:ext cx="2437643" cy="1066468"/>
          </a:xfrm>
          <a:prstGeom prst="rect">
            <a:avLst/>
          </a:prstGeom>
        </p:spPr>
      </p:pic>
      <p:sp>
        <p:nvSpPr>
          <p:cNvPr id="17" name="TextovéPole 16"/>
          <p:cNvSpPr txBox="1"/>
          <p:nvPr userDrawn="1"/>
        </p:nvSpPr>
        <p:spPr>
          <a:xfrm>
            <a:off x="3450367" y="279506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tx1"/>
                </a:solidFill>
                <a:latin typeface="Bree Serif" panose="02000503040000020004" pitchFamily="2" charset="-18"/>
              </a:rPr>
              <a:t>Dopplerův </a:t>
            </a:r>
            <a:r>
              <a:rPr lang="cs-CZ" sz="3600" b="1" dirty="0" err="1">
                <a:solidFill>
                  <a:schemeClr val="tx1"/>
                </a:solidFill>
                <a:latin typeface="Bree Serif" panose="02000503040000020004" pitchFamily="2" charset="-18"/>
              </a:rPr>
              <a:t>MaFin</a:t>
            </a:r>
            <a:endParaRPr lang="cs-CZ" sz="3600" b="1" dirty="0">
              <a:solidFill>
                <a:schemeClr val="tx1"/>
              </a:solidFill>
              <a:latin typeface="Bree Serif" panose="02000503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4087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BFB9D22-D692-43BA-95F3-1AEA1887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16. 11. 2017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759135F-D047-4107-AD81-AE17F04C2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3A0D744-FE69-4BC9-9E9B-F4213A9E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18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16. 11. 2017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72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16. 11. 2017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42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3550" y="365126"/>
            <a:ext cx="7162800" cy="1339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0" y="1825624"/>
            <a:ext cx="7162800" cy="4395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3550" y="6356351"/>
            <a:ext cx="1822385" cy="3664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ree Serif" panose="02000503040000020004" pitchFamily="2" charset="-18"/>
              </a:defRPr>
            </a:lvl1pPr>
          </a:lstStyle>
          <a:p>
            <a:r>
              <a:rPr lang="cs-CZ"/>
              <a:t>16. 11. 2017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0405" y="6356351"/>
            <a:ext cx="2474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ree Serif" panose="02000503040000020004" pitchFamily="2" charset="-18"/>
              </a:defRPr>
            </a:lvl1pPr>
          </a:lstStyle>
          <a:p>
            <a:r>
              <a:rPr lang="cs-CZ" dirty="0"/>
              <a:t>Dopplerův </a:t>
            </a:r>
            <a:r>
              <a:rPr lang="cs-CZ" dirty="0" err="1"/>
              <a:t>MaFin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8950" y="63595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ree Serif" panose="02000503040000020004" pitchFamily="2" charset="-18"/>
              </a:defRPr>
            </a:lvl1pPr>
          </a:lstStyle>
          <a:p>
            <a:fld id="{5ABFE8E4-ECE1-4C4B-AEE7-D2FD7977888F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59883" y="2657474"/>
            <a:ext cx="68580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6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ree Serif" panose="02000503040000020004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ree Serif" panose="02000503040000020004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2944005" y="5142272"/>
            <a:ext cx="3255991" cy="429635"/>
          </a:xfrm>
        </p:spPr>
        <p:txBody>
          <a:bodyPr/>
          <a:lstStyle/>
          <a:p>
            <a:r>
              <a:rPr lang="cs-CZ" dirty="0"/>
              <a:t>Kateřina Poláková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PRAVDĚPODOBNOSTI</a:t>
            </a:r>
          </a:p>
        </p:txBody>
      </p:sp>
    </p:spTree>
    <p:extLst>
      <p:ext uri="{BB962C8B-B14F-4D97-AF65-F5344CB8AC3E}">
        <p14:creationId xmlns:p14="http://schemas.microsoft.com/office/powerpoint/2010/main" val="185787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B9074-B9EA-4CAE-967F-ADAE1274A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E50043-52D9-4643-B69E-1BE27B9F8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Blais</a:t>
            </a:r>
            <a:r>
              <a:rPr lang="cs-CZ" dirty="0"/>
              <a:t> Pascal, Pierr Fermat</a:t>
            </a:r>
          </a:p>
          <a:p>
            <a:r>
              <a:rPr lang="cs-CZ" dirty="0"/>
              <a:t>17.stol.</a:t>
            </a:r>
          </a:p>
          <a:p>
            <a:r>
              <a:rPr lang="cs-CZ" dirty="0"/>
              <a:t>Využití: hazard, testování materiálů</a:t>
            </a:r>
          </a:p>
          <a:p>
            <a:r>
              <a:rPr lang="cs-CZ" dirty="0"/>
              <a:t>Míra pravděpodobnosti: číslem 0–1 (0= nikdy nenastane, 1= nastane vždy)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5E50FE-65A4-4224-88F5-7D6C28F1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33550" y="6356351"/>
            <a:ext cx="1822385" cy="366469"/>
          </a:xfrm>
        </p:spPr>
        <p:txBody>
          <a:bodyPr/>
          <a:lstStyle/>
          <a:p>
            <a:r>
              <a:rPr lang="cs-CZ" dirty="0"/>
              <a:t>16. 11. 2017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E33D88-1F66-469E-9D48-A827558D3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0405" y="6356351"/>
            <a:ext cx="2474075" cy="365125"/>
          </a:xfrm>
        </p:spPr>
        <p:txBody>
          <a:bodyPr/>
          <a:lstStyle/>
          <a:p>
            <a:r>
              <a:rPr lang="cs-CZ"/>
              <a:t>Dopplerův MaFin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DA85CF-44BE-41F6-B822-095710DE7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8950" y="6359525"/>
            <a:ext cx="2057400" cy="365125"/>
          </a:xfrm>
        </p:spPr>
        <p:txBody>
          <a:bodyPr/>
          <a:lstStyle/>
          <a:p>
            <a:fld id="{5ABFE8E4-ECE1-4C4B-AEE7-D2FD7977888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35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A09E0F-7DA2-4CCB-8F06-68223306A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pojmy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7A7DBC-01B8-447A-9145-D8A96C95A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Náhodný pokus</a:t>
            </a:r>
          </a:p>
          <a:p>
            <a:r>
              <a:rPr lang="cs-CZ" dirty="0"/>
              <a:t>Jednoduchý pokus</a:t>
            </a:r>
          </a:p>
          <a:p>
            <a:r>
              <a:rPr lang="cs-CZ" dirty="0"/>
              <a:t>Složené pokusy</a:t>
            </a:r>
          </a:p>
          <a:p>
            <a:r>
              <a:rPr lang="cs-CZ" dirty="0"/>
              <a:t>Závislé a nezávislé pokusy</a:t>
            </a:r>
          </a:p>
          <a:p>
            <a:r>
              <a:rPr lang="cs-CZ" dirty="0"/>
              <a:t>Vzájemně se vylučující jevy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46B2B6-FCA3-4322-A345-2EBD9CF9E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16. 11. 2017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D11D23-709C-4FF2-A6BA-4BC36B9BA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2E54E1-9412-4C47-9455-BCBFB6EA0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3988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5DA5D9-37AF-43C3-A407-A0E016998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Pravděpodobnosti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21A6620A-BEAC-49DC-8DCB-99DB3EC50B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dirty="0"/>
                  <a:t>Teoretická pravděpodobnost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cs-CZ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b="1" dirty="0">
                    <a:solidFill>
                      <a:schemeClr val="tx1"/>
                    </a:solidFill>
                  </a:rPr>
                  <a:t>P</a:t>
                </a:r>
                <a14:m>
                  <m:oMath xmlns:m="http://schemas.openxmlformats.org/officeDocument/2006/math">
                    <m:r>
                      <a:rPr lang="cs-CZ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𝑪𝑬𝑳𝑲𝑶𝑽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Ý 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𝑷𝑶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𝑬𝑻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ŘÍ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𝒁𝑵𝑰𝑽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Ý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𝑪𝑯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Ý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𝑺𝑳𝑬𝑫𝑲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Ů</m:t>
                        </m:r>
                      </m:num>
                      <m:den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𝑪𝑬𝑳𝑲𝑶𝑽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Ý 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𝑷𝑶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𝑬𝑻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Š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𝑬𝑪𝑯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𝑴𝑶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Ž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Ý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𝑪𝑯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Ý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𝑺𝑳𝑬𝑫𝑲</m:t>
                        </m:r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Ů</m:t>
                        </m:r>
                      </m:den>
                    </m:f>
                  </m:oMath>
                </a14:m>
                <a:endParaRPr lang="cs-CZ" b="1" dirty="0">
                  <a:solidFill>
                    <a:schemeClr val="tx1"/>
                  </a:solidFill>
                  <a:latin typeface="Bahnschrift SemiBold" panose="020B0502040204020203" pitchFamily="34" charset="0"/>
                </a:endParaRPr>
              </a:p>
              <a:p>
                <a:pPr marL="0" indent="0">
                  <a:buNone/>
                </a:pPr>
                <a:endParaRPr lang="cs-CZ" b="1" dirty="0"/>
              </a:p>
              <a:p>
                <a:r>
                  <a:rPr lang="cs-CZ" dirty="0">
                    <a:solidFill>
                      <a:schemeClr val="tx1"/>
                    </a:solidFill>
                  </a:rPr>
                  <a:t>Statistická pravděpodobnost</a:t>
                </a:r>
              </a:p>
              <a:p>
                <a:endParaRPr lang="cs-CZ" dirty="0"/>
              </a:p>
              <a:p>
                <a:pPr marL="0" indent="0">
                  <a:buNone/>
                </a:pPr>
                <a:r>
                  <a:rPr lang="cs-CZ" b="1" dirty="0"/>
                  <a:t>P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𝑪𝑬𝑳𝑲𝑶𝑽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Ý 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𝑷𝑶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𝑬𝑻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ŘÍ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𝒁𝑵𝑰𝑽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Ý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𝑪𝑯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Ý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𝑺𝑳𝑬𝑫𝑲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Ů</m:t>
                        </m:r>
                      </m:num>
                      <m:den>
                        <m:r>
                          <a:rPr lang="cs-CZ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𝑷𝑶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𝑬𝑻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Š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𝑬𝑪𝑯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𝑷𝑶𝑲𝑼𝑺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Ů</m:t>
                        </m:r>
                      </m:den>
                    </m:f>
                  </m:oMath>
                </a14:m>
                <a:endParaRPr lang="cs-CZ" b="1" dirty="0"/>
              </a:p>
              <a:p>
                <a:pPr marL="0" indent="0">
                  <a:buNone/>
                </a:pPr>
                <a:endParaRPr lang="cs-CZ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cs-CZ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21A6620A-BEAC-49DC-8DCB-99DB3EC50B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2" t="-23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206A59-ED34-44DC-9B9C-5C0C5D01C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16. 11. 2017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4FF8F9-6D97-427C-868B-9F170F4AE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0FF588-8C17-4DAD-BF9A-F4F080334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77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D3FF10-E81F-4AC6-9710-B2D896112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Sčítání pravděpodobností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DEF2337E-42DF-4D96-86AD-862F981702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Chci aby platilo A nebo B, pak:</a:t>
                </a:r>
              </a:p>
              <a:p>
                <a:pPr marL="0" indent="0">
                  <a:buNone/>
                </a:pPr>
                <a:r>
                  <a:rPr lang="cs-CZ" b="1" dirty="0"/>
                  <a:t>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cs-CZ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cs-CZ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b="1" dirty="0"/>
              </a:p>
              <a:p>
                <a:pPr marL="0" indent="0">
                  <a:buNone/>
                </a:pPr>
                <a:endParaRPr lang="cs-CZ" b="1" dirty="0"/>
              </a:p>
              <a:p>
                <a:r>
                  <a:rPr lang="cs-CZ" b="1" u="sng" dirty="0">
                    <a:solidFill>
                      <a:srgbClr val="C00000"/>
                    </a:solidFill>
                  </a:rPr>
                  <a:t>PŘ. P(6 nebo liché číslo)=?</a:t>
                </a:r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𝑙𝑖𝑐h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é č.</m:t>
                        </m:r>
                      </m:e>
                    </m:d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𝑙𝑖𝑐h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é č.</m:t>
                        </m:r>
                      </m:e>
                    </m:d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endParaRPr lang="cs-CZ" b="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b="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0,67</m:t>
                    </m:r>
                  </m:oMath>
                </a14:m>
                <a:endParaRPr lang="cs-CZ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DEF2337E-42DF-4D96-86AD-862F981702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2" t="-23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8CC87C-DB54-4D35-A1A6-5ED460F77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16. 11. 2017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7BB5E0-CC18-4771-BB9F-BBD654227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E2A23F-8B6D-4CE3-AD02-01E285BA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594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846C84-C030-4B17-AEA5-A3C86F7F8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Násobení pravděpodobností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B0C40EC1-0B5D-4145-922E-AAA74FD651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Chci, aby platilo A i B</a:t>
                </a:r>
              </a:p>
              <a:p>
                <a:pPr marL="0" indent="0">
                  <a:buNone/>
                </a:pPr>
                <a:r>
                  <a:rPr lang="cs-CZ" b="1" dirty="0"/>
                  <a:t>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cs-CZ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cs-CZ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cs-CZ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b="1" dirty="0"/>
              </a:p>
              <a:p>
                <a:pPr marL="0" indent="0">
                  <a:buNone/>
                </a:pPr>
                <a:endParaRPr lang="cs-CZ" dirty="0"/>
              </a:p>
              <a:p>
                <a:r>
                  <a:rPr lang="cs-CZ" b="1" u="sng" dirty="0">
                    <a:solidFill>
                      <a:srgbClr val="C00000"/>
                    </a:solidFill>
                  </a:rPr>
                  <a:t>PŘ. </a:t>
                </a:r>
              </a:p>
              <a:p>
                <a:pPr marL="0" indent="0">
                  <a:buNone/>
                </a:pPr>
                <a:r>
                  <a:rPr lang="cs-CZ" b="1" u="sng" dirty="0">
                    <a:solidFill>
                      <a:srgbClr val="C00000"/>
                    </a:solidFill>
                  </a:rPr>
                  <a:t>P(vytáhnu krále a zároveň padne liché číslo)=?</a:t>
                </a:r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cs-CZ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𝑙𝑖𝑐h</m:t>
                        </m:r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é č.</m:t>
                        </m:r>
                      </m:e>
                    </m:d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cs-CZ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𝑙𝑖𝑐h</m:t>
                        </m:r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é č.</m:t>
                        </m:r>
                      </m:e>
                    </m:d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cs-CZ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52</m:t>
                        </m:r>
                      </m:den>
                    </m:f>
                    <m:r>
                      <a:rPr lang="cs-CZ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78</m:t>
                        </m:r>
                      </m:den>
                    </m:f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≅0,</m:t>
                    </m:r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04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B0C40EC1-0B5D-4145-922E-AAA74FD651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2" t="-23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A472B9-73BF-41AB-B43E-CDD2B5E2D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16. 11. 2017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DF8C91-46C7-448F-93FE-8817E8F9E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E9284E-15EE-4874-9B5E-95A19961B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695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CB6BF-59DB-40CF-BBA5-EFC64AD56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95C89AEA-F4DB-45D5-B49F-9380A1F495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b="1" u="sng" dirty="0">
                    <a:solidFill>
                      <a:srgbClr val="C00000"/>
                    </a:solidFill>
                  </a:rPr>
                  <a:t>P(padne mi č.7 se dvěma kostkami)=?</a:t>
                </a:r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𝑝𝑎𝑑𝑛𝑒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č. 7</m:t>
                        </m:r>
                      </m:e>
                    </m:d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0,17  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95C89AEA-F4DB-45D5-B49F-9380A1F495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2" t="-22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491D3E-7A84-4515-886C-5EFD3F88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16. 11. 2017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88C9E2-22E5-4EC5-A88F-60220A9A4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24CB26-2E0C-43A9-87C7-E82BF7721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2E0BBF3-0E59-4C1C-9231-508EFFE6A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259" y="3147996"/>
            <a:ext cx="3140765" cy="314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63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7FC402-4709-42EA-A14A-8F670D982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67C77F-040D-486A-80E5-A12365DF4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CALDA, Emil a Václav DUPAČ. </a:t>
            </a:r>
            <a:r>
              <a:rPr lang="cs-CZ" i="1" dirty="0"/>
              <a:t>Matematika pro gymnázia</a:t>
            </a:r>
            <a:r>
              <a:rPr lang="cs-CZ" dirty="0"/>
              <a:t>. 5. vyd. Praha: Prometheus, 2008. Učebnice pro střední školy (Prometheus). ISBN 978-80-7196-365-3.</a:t>
            </a:r>
          </a:p>
          <a:p>
            <a:r>
              <a:rPr lang="cs-CZ" dirty="0"/>
              <a:t>LARGE, </a:t>
            </a:r>
            <a:r>
              <a:rPr lang="cs-CZ" dirty="0" err="1"/>
              <a:t>Tori</a:t>
            </a:r>
            <a:r>
              <a:rPr lang="cs-CZ" dirty="0"/>
              <a:t>. </a:t>
            </a:r>
            <a:r>
              <a:rPr lang="cs-CZ" i="1" dirty="0"/>
              <a:t>Barevná matematika: in-</a:t>
            </a:r>
            <a:r>
              <a:rPr lang="cs-CZ" i="1" dirty="0" err="1"/>
              <a:t>cyclopedia</a:t>
            </a:r>
            <a:r>
              <a:rPr lang="cs-CZ" i="1" dirty="0"/>
              <a:t> : [pro starší žáky a pro středoškoláky]</a:t>
            </a:r>
            <a:r>
              <a:rPr lang="cs-CZ" dirty="0"/>
              <a:t>. Praha: Albatros, 2005. Albatros In. ISBN 80-00-01576-5.</a:t>
            </a:r>
          </a:p>
          <a:p>
            <a:r>
              <a:rPr lang="cs-CZ" dirty="0"/>
              <a:t>https://bestcase.wordpress.com/2011/01/08/an-empirical-approach-to-dice-probability/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DC1D20-1F9E-4220-882D-4F1A00884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16. 11. 2017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C960D9-E49A-4659-8FD5-F6ABDCF71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Dopplerův MaFin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2898DB-2575-491C-BC93-5C052542D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8E4-ECE1-4C4B-AEE7-D2FD7977888F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206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.pptx" id="{E132C767-D348-4FFC-AC75-A3E874EEDB3C}" vid="{4ADC3895-9FBF-42D4-A748-E07AA0728B5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Doppleruv_Mafin_listopad</Template>
  <TotalTime>1229</TotalTime>
  <Words>247</Words>
  <Application>Microsoft Office PowerPoint</Application>
  <PresentationFormat>Předvádění na obrazovce (4:3)</PresentationFormat>
  <Paragraphs>64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Bahnschrift SemiBold</vt:lpstr>
      <vt:lpstr>Bree Serif</vt:lpstr>
      <vt:lpstr>Calibri</vt:lpstr>
      <vt:lpstr>Cambria Math</vt:lpstr>
      <vt:lpstr>Motiv Office</vt:lpstr>
      <vt:lpstr>Teorie PRAVDĚPODOBNOSTI</vt:lpstr>
      <vt:lpstr>Úvod</vt:lpstr>
      <vt:lpstr>Klíčové pojmy</vt:lpstr>
      <vt:lpstr>Pravděpodobnosti</vt:lpstr>
      <vt:lpstr>Sčítání pravděpodobností</vt:lpstr>
      <vt:lpstr>Násobení pravděpodobností</vt:lpstr>
      <vt:lpstr>Příklad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Fibonacciho posloupnost</dc:title>
  <dc:creator>Vojtech Svandelik</dc:creator>
  <cp:lastModifiedBy>Vojtěch Švandelík</cp:lastModifiedBy>
  <cp:revision>79</cp:revision>
  <dcterms:created xsi:type="dcterms:W3CDTF">2016-10-28T15:41:46Z</dcterms:created>
  <dcterms:modified xsi:type="dcterms:W3CDTF">2017-11-15T16:08:27Z</dcterms:modified>
</cp:coreProperties>
</file>