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438"/>
            <a:ext cx="2437643" cy="1066468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ixz-firIjYAhWNLFAKHUxiADQQjRx6BAgAEAY&amp;url=https://www.thefamouspeople.com/profiles/georg-cantor-519.php&amp;psig=AOvVaw3ROK3QslUsWkZQ_vq5SkoN&amp;ust=151330128948554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2272"/>
            <a:ext cx="3255991" cy="429635"/>
          </a:xfrm>
        </p:spPr>
        <p:txBody>
          <a:bodyPr anchor="ctr">
            <a:normAutofit fontScale="77500" lnSpcReduction="20000"/>
          </a:bodyPr>
          <a:lstStyle/>
          <a:p>
            <a:r>
              <a:rPr lang="cs-CZ" dirty="0"/>
              <a:t>Josef Sýkora &amp; Václav Brož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Nekonečno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Dopplerův MaFin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Do baru přijde nekonečně veliká skupina matematiků. První si objedná pivo. Druhý si objedná polovinu piva. Třetí si objedná čtvrtinu piva. Barman se otočí a řekne: „Vy jste parta debilů!“ a podá jim dvě piva.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vlastně nekonečno?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Číslo?</a:t>
            </a:r>
          </a:p>
          <a:p>
            <a:r>
              <a:rPr lang="cs-CZ" dirty="0"/>
              <a:t>Konstanta?</a:t>
            </a:r>
          </a:p>
          <a:p>
            <a:r>
              <a:rPr lang="cs-CZ" u="sng" dirty="0"/>
              <a:t>Počet prvků v množině – počet přirozených čísel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550" y="6356351"/>
            <a:ext cx="1822385" cy="366469"/>
          </a:xfrm>
        </p:spPr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405" y="6356351"/>
            <a:ext cx="2474075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950" y="6359525"/>
            <a:ext cx="20574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velké je vlastně toto nekonečno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více přirozených čísel nebo sudých čísel?</a:t>
            </a:r>
          </a:p>
          <a:p>
            <a:r>
              <a:rPr lang="cs-CZ" dirty="0"/>
              <a:t>Je jich stejně</a:t>
            </a:r>
          </a:p>
          <a:p>
            <a:r>
              <a:rPr lang="cs-CZ" dirty="0"/>
              <a:t>Jak porovnat velikost dvou množin?</a:t>
            </a:r>
          </a:p>
          <a:p>
            <a:r>
              <a:rPr lang="cs-CZ" dirty="0"/>
              <a:t>Mohutnost</a:t>
            </a:r>
          </a:p>
          <a:p>
            <a:r>
              <a:rPr lang="cs-CZ" dirty="0"/>
              <a:t>Dokážeme přiřadit prvky obou množin 1ku1</a:t>
            </a:r>
          </a:p>
          <a:p>
            <a:r>
              <a:rPr lang="cs-CZ" dirty="0"/>
              <a:t>=&gt; 1 , 2 , 3 , 4 , 5...</a:t>
            </a:r>
          </a:p>
          <a:p>
            <a:endParaRPr lang="cs-CZ" dirty="0"/>
          </a:p>
          <a:p>
            <a:r>
              <a:rPr lang="cs-CZ" dirty="0"/>
              <a:t>     2 , 4 , 6 , 8 , 10....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63015" y="5209658"/>
            <a:ext cx="0" cy="56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59731" y="5209658"/>
            <a:ext cx="0" cy="56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97053" y="5209658"/>
            <a:ext cx="0" cy="56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3450" y="5209658"/>
            <a:ext cx="0" cy="56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74680" y="5209658"/>
            <a:ext cx="0" cy="568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Přirozená a celá čísla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Přirozená čísla x celá čísla ?</a:t>
            </a:r>
          </a:p>
          <a:p>
            <a:r>
              <a:rPr lang="cs-CZ" dirty="0"/>
              <a:t>Stejně jako sudá, jsou stejně velká</a:t>
            </a:r>
          </a:p>
          <a:p>
            <a:r>
              <a:rPr lang="cs-CZ" dirty="0"/>
              <a:t>Stejný postup: </a:t>
            </a:r>
          </a:p>
          <a:p>
            <a:r>
              <a:rPr lang="cs-CZ" dirty="0"/>
              <a:t>1,  2,  3,  4,  5...</a:t>
            </a:r>
          </a:p>
          <a:p>
            <a:endParaRPr lang="cs-CZ" dirty="0"/>
          </a:p>
          <a:p>
            <a:r>
              <a:rPr lang="cs-CZ" dirty="0"/>
              <a:t>0,  1, -1,  2, -2...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2997" y="3883231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3522" y="3883231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3572" y="3883231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39886" y="3883231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78036" y="3883231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ostatní nekonečna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500" dirty="0"/>
                  <a:t>Přirozená čísla x racionální čísla(zlomky)?</a:t>
                </a:r>
              </a:p>
              <a:p>
                <a:r>
                  <a:rPr lang="cs-CZ" dirty="0"/>
                  <a:t>1,    2,    3,    4,      5  ...</a:t>
                </a:r>
              </a:p>
              <a:p>
                <a:endParaRPr lang="cs-CZ" dirty="0"/>
              </a:p>
              <a:p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/>
                  <a:t>  ...</a:t>
                </a:r>
              </a:p>
              <a:p>
                <a:r>
                  <a:rPr lang="cs-CZ" dirty="0"/>
                  <a:t>Ale co 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cs-CZ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atp.?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2" t="-19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85850" y="2741322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06385" y="2741322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67990" y="2741322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07772" y="2741322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9559" y="2741322"/>
            <a:ext cx="0" cy="486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Georg Cantor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Diagonální uspořádání: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22" y="2488869"/>
            <a:ext cx="4752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georg cant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80" y="323354"/>
            <a:ext cx="2276195" cy="18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čísla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cs-CZ" dirty="0"/>
                  <a:t> (1.4142135...), </a:t>
                </a:r>
                <a:r>
                  <a:rPr lang="el-GR" dirty="0"/>
                  <a:t>π</a:t>
                </a:r>
                <a:r>
                  <a:rPr lang="cs-CZ" dirty="0"/>
                  <a:t> (3.1415926...), </a:t>
                </a:r>
                <a:r>
                  <a:rPr lang="en-US" dirty="0"/>
                  <a:t>log</a:t>
                </a:r>
                <a:r>
                  <a:rPr lang="en-US" baseline="-25000" dirty="0"/>
                  <a:t>2</a:t>
                </a:r>
                <a:r>
                  <a:rPr lang="en-US" dirty="0"/>
                  <a:t>3</a:t>
                </a:r>
                <a:r>
                  <a:rPr lang="cs-CZ" dirty="0"/>
                  <a:t> (1.5849625...), e(2.7182818...)...</a:t>
                </a:r>
              </a:p>
              <a:p>
                <a:r>
                  <a:rPr lang="cs-CZ" dirty="0"/>
                  <a:t>Potřeba vytvořit seznam, aby je bylo možné spárovat...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0.</a:t>
                </a:r>
                <a:r>
                  <a:rPr lang="cs-CZ" dirty="0">
                    <a:solidFill>
                      <a:srgbClr val="FF0000"/>
                    </a:solidFill>
                  </a:rPr>
                  <a:t>2</a:t>
                </a:r>
                <a:r>
                  <a:rPr lang="cs-CZ" dirty="0"/>
                  <a:t>87841...</a:t>
                </a:r>
              </a:p>
              <a:p>
                <a:pPr marL="0" indent="0">
                  <a:buNone/>
                </a:pPr>
                <a:r>
                  <a:rPr lang="cs-CZ" dirty="0"/>
                  <a:t>0.7</a:t>
                </a:r>
                <a:r>
                  <a:rPr lang="cs-CZ" dirty="0">
                    <a:solidFill>
                      <a:srgbClr val="FF0000"/>
                    </a:solidFill>
                  </a:rPr>
                  <a:t>7</a:t>
                </a:r>
                <a:r>
                  <a:rPr lang="cs-CZ" dirty="0"/>
                  <a:t>6394...</a:t>
                </a:r>
              </a:p>
              <a:p>
                <a:pPr marL="0" indent="0">
                  <a:buNone/>
                </a:pPr>
                <a:r>
                  <a:rPr lang="cs-CZ" dirty="0"/>
                  <a:t>0.96</a:t>
                </a:r>
                <a:r>
                  <a:rPr lang="cs-CZ" dirty="0">
                    <a:solidFill>
                      <a:srgbClr val="FF0000"/>
                    </a:solidFill>
                  </a:rPr>
                  <a:t>3</a:t>
                </a:r>
                <a:r>
                  <a:rPr lang="cs-CZ" dirty="0"/>
                  <a:t>849...</a:t>
                </a:r>
              </a:p>
              <a:p>
                <a:pPr marL="0" indent="0">
                  <a:buNone/>
                </a:pPr>
                <a:r>
                  <a:rPr lang="cs-CZ" dirty="0"/>
                  <a:t>0.978</a:t>
                </a:r>
                <a:r>
                  <a:rPr lang="cs-CZ" dirty="0">
                    <a:solidFill>
                      <a:srgbClr val="FF0000"/>
                    </a:solidFill>
                  </a:rPr>
                  <a:t>4</a:t>
                </a:r>
                <a:r>
                  <a:rPr lang="cs-CZ" dirty="0"/>
                  <a:t>38...</a:t>
                </a:r>
              </a:p>
              <a:p>
                <a:pPr marL="0" indent="0">
                  <a:buNone/>
                </a:pPr>
                <a:r>
                  <a:rPr lang="cs-CZ" dirty="0"/>
                  <a:t>0.3465</a:t>
                </a:r>
                <a:r>
                  <a:rPr lang="cs-CZ" dirty="0">
                    <a:solidFill>
                      <a:srgbClr val="FF0000"/>
                    </a:solidFill>
                  </a:rPr>
                  <a:t>5</a:t>
                </a:r>
                <a:r>
                  <a:rPr lang="cs-CZ" dirty="0"/>
                  <a:t>9...</a:t>
                </a:r>
              </a:p>
              <a:p>
                <a:pPr marL="0" indent="0">
                  <a:buNone/>
                </a:pPr>
                <a:r>
                  <a:rPr lang="cs-CZ" dirty="0"/>
                  <a:t>0.98131</a:t>
                </a:r>
                <a:r>
                  <a:rPr lang="cs-CZ" dirty="0">
                    <a:solidFill>
                      <a:srgbClr val="FF0000"/>
                    </a:solidFill>
                  </a:rPr>
                  <a:t>1</a:t>
                </a:r>
                <a:r>
                  <a:rPr lang="cs-CZ" dirty="0"/>
                  <a:t>...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0.384562...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1" t="-2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Počitatelná nekonečna x nepočitatelná nekonečna</a:t>
            </a:r>
          </a:p>
          <a:p>
            <a:r>
              <a:rPr lang="cs-CZ" dirty="0"/>
              <a:t>Nepočitatelná jsou větší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92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Hilber</a:t>
            </a:r>
            <a:r>
              <a:rPr lang="cs-CZ" dirty="0"/>
              <a:t>tův</a:t>
            </a:r>
            <a:r>
              <a:rPr lang="en-US" dirty="0"/>
              <a:t> paradox </a:t>
            </a:r>
            <a:r>
              <a:rPr lang="cs-CZ" dirty="0"/>
              <a:t>Grand hotelu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/>
                  <a:t>Nekonečně mnoho pokojů, všechny obsazeny</a:t>
                </a:r>
              </a:p>
              <a:p>
                <a:r>
                  <a:rPr lang="cs-CZ" dirty="0"/>
                  <a:t>1 nový host navíc? </a:t>
                </a:r>
              </a:p>
              <a:p>
                <a:r>
                  <a:rPr lang="cs-CZ" dirty="0"/>
                  <a:t>1-&gt;2, 2-&gt;3, 3-&gt;4... (n-&gt;n+1)</a:t>
                </a:r>
              </a:p>
              <a:p>
                <a:r>
                  <a:rPr lang="cs-CZ" dirty="0"/>
                  <a:t>4 noví hosti navíc?</a:t>
                </a:r>
              </a:p>
              <a:p>
                <a:r>
                  <a:rPr lang="cs-CZ" dirty="0"/>
                  <a:t>4x 1-&gt;2, 2-&gt;3, 3-&gt;4... (n-&gt;n+1)</a:t>
                </a:r>
              </a:p>
              <a:p>
                <a:r>
                  <a:rPr lang="cs-CZ" dirty="0"/>
                  <a:t>Nekonečně mnoho nových hostů?</a:t>
                </a:r>
              </a:p>
              <a:p>
                <a:r>
                  <a:rPr lang="cs-CZ" dirty="0"/>
                  <a:t>1-&gt;2, 2-&gt;4, 3-&gt;6... (n-&gt;2n)</a:t>
                </a:r>
              </a:p>
              <a:p>
                <a:r>
                  <a:rPr lang="cs-CZ" dirty="0"/>
                  <a:t>Nekonečně mnoho autobusů, každý s nekonečným množstvím nových hostů?</a:t>
                </a:r>
              </a:p>
              <a:p>
                <a:r>
                  <a:rPr lang="cs-CZ" dirty="0"/>
                  <a:t>2,3,5,7,11...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cs-CZ" dirty="0"/>
                  <a:t>...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cs-CZ" b="0" i="0" smtClean="0">
                        <a:latin typeface="Cambria Math"/>
                      </a:rPr>
                      <m:t>…</m:t>
                    </m:r>
                  </m:oMath>
                </a14:m>
                <a:endParaRPr lang="cs-CZ" dirty="0"/>
              </a:p>
              <a:p>
                <a:r>
                  <a:rPr lang="cs-CZ" dirty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6" t="-2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11. 1. 2018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4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1688</TotalTime>
  <Words>437</Words>
  <Application>Microsoft Office PowerPoint</Application>
  <PresentationFormat>Předvádění na obrazovce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Bree Serif</vt:lpstr>
      <vt:lpstr>Calibri</vt:lpstr>
      <vt:lpstr>Cambria Math</vt:lpstr>
      <vt:lpstr>Motiv Office</vt:lpstr>
      <vt:lpstr>Nekonečno</vt:lpstr>
      <vt:lpstr>Co je vlastně nekonečno?</vt:lpstr>
      <vt:lpstr>Jak velké je vlastně toto nekonečno ?</vt:lpstr>
      <vt:lpstr>Přirozená a celá čísla</vt:lpstr>
      <vt:lpstr>A co ostatní nekonečna ?</vt:lpstr>
      <vt:lpstr>Georg Cantor</vt:lpstr>
      <vt:lpstr>Reálná čísla</vt:lpstr>
      <vt:lpstr>Rozdělení</vt:lpstr>
      <vt:lpstr>Hilbertův paradox Grand hotelu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Kateřina Lipavská</cp:lastModifiedBy>
  <cp:revision>84</cp:revision>
  <dcterms:created xsi:type="dcterms:W3CDTF">2016-10-28T15:41:46Z</dcterms:created>
  <dcterms:modified xsi:type="dcterms:W3CDTF">2018-01-10T19:31:57Z</dcterms:modified>
</cp:coreProperties>
</file>