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Seventh Outline Level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&lt;date/time&gt;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cs-CZ" sz="1400">
                <a:latin typeface="Times New Roman"/>
              </a:rPr>
              <a:t>&lt;footer&gt;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B827980B-16BA-43E6-8D16-0F4A03978AB2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1944000"/>
            <a:ext cx="9071640" cy="208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7200" b="1">
                <a:latin typeface="Arial"/>
              </a:rPr>
              <a:t>Pickova věta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3672000"/>
            <a:ext cx="9071640" cy="208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3200" i="1">
                <a:latin typeface="Arial"/>
              </a:rPr>
              <a:t>Vojtěch Lanz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>
                <a:latin typeface="Arial"/>
              </a:rPr>
              <a:t>Zdroje:</a:t>
            </a:r>
            <a:endParaRPr/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2600">
                <a:latin typeface="Arial"/>
              </a:rPr>
              <a:t>[1] Sýkora, M.; </a:t>
            </a:r>
            <a:r>
              <a:rPr lang="cs-CZ" sz="2600" i="1">
                <a:latin typeface="Arial"/>
              </a:rPr>
              <a:t>Pick v německém lesíkuI, </a:t>
            </a:r>
            <a:r>
              <a:rPr lang="cs-CZ" sz="2600">
                <a:latin typeface="Arial"/>
              </a:rPr>
              <a:t>Sborník MKS 2014</a:t>
            </a:r>
            <a:endParaRPr/>
          </a:p>
          <a:p>
            <a:r>
              <a:rPr lang="cs-CZ" sz="2600">
                <a:latin typeface="Arial"/>
              </a:rPr>
              <a:t>[2] Ball, K.; </a:t>
            </a:r>
            <a:r>
              <a:rPr lang="cs-CZ" sz="2600" i="1">
                <a:latin typeface="Arial"/>
              </a:rPr>
              <a:t>Strange Curves, Counting Rabbits and Other Mathematical Explorations</a:t>
            </a:r>
            <a:r>
              <a:rPr lang="cs-CZ" sz="2600">
                <a:latin typeface="Arial"/>
              </a:rPr>
              <a:t>, Princeton University Press, 2003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>
                <a:latin typeface="Arial"/>
              </a:rPr>
              <a:t>Příklad</a:t>
            </a:r>
            <a:r>
              <a:rPr lang="cs-CZ" sz="4400">
                <a:latin typeface="Arial"/>
              </a:rPr>
              <a:t>: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216360" y="1913040"/>
            <a:ext cx="9071640" cy="4638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r>
              <a:rPr lang="cs-CZ" sz="3200" strike="noStrike">
                <a:solidFill>
                  <a:srgbClr val="000000"/>
                </a:solidFill>
                <a:latin typeface="Arial"/>
                <a:ea typeface="Source Han Sans CN Regular"/>
              </a:rPr>
              <a:t>Rozměry části zahrady: 7x5 dm</a:t>
            </a:r>
            <a:endParaRPr/>
          </a:p>
          <a:p>
            <a:r>
              <a:rPr lang="cs-CZ" sz="3200" strike="noStrike">
                <a:solidFill>
                  <a:srgbClr val="000000"/>
                </a:solidFill>
                <a:latin typeface="Arial"/>
                <a:ea typeface="Source Han Sans CN Regular"/>
              </a:rPr>
              <a:t>Rozměry jedné dlaždice: 1x1dm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cs-CZ" sz="3200" strike="noStrike">
                <a:solidFill>
                  <a:srgbClr val="000000"/>
                </a:solidFill>
                <a:latin typeface="Arial"/>
                <a:ea typeface="Source Han Sans CN Regular"/>
              </a:rPr>
              <a:t>Určete obsah plochy s hlínou.</a:t>
            </a:r>
            <a:endParaRPr/>
          </a:p>
        </p:txBody>
      </p:sp>
      <p:pic>
        <p:nvPicPr>
          <p:cNvPr id="43" name="Obrázek 42"/>
          <p:cNvPicPr/>
          <p:nvPr/>
        </p:nvPicPr>
        <p:blipFill>
          <a:blip r:embed="rId2"/>
          <a:stretch/>
        </p:blipFill>
        <p:spPr>
          <a:xfrm>
            <a:off x="3600000" y="1656000"/>
            <a:ext cx="10079640" cy="508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>
                <a:latin typeface="Arial"/>
              </a:rPr>
              <a:t>Řešení</a:t>
            </a:r>
            <a:r>
              <a:rPr lang="cs-CZ" sz="4400">
                <a:latin typeface="Arial"/>
              </a:rPr>
              <a:t>:</a:t>
            </a:r>
            <a:endParaRPr/>
          </a:p>
        </p:txBody>
      </p:sp>
      <p:sp>
        <p:nvSpPr>
          <p:cNvPr id="45" name="TextShape 2"/>
          <p:cNvSpPr txBox="1"/>
          <p:nvPr/>
        </p:nvSpPr>
        <p:spPr>
          <a:xfrm>
            <a:off x="109080" y="1440000"/>
            <a:ext cx="6154920" cy="554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z</a:t>
            </a:r>
            <a:r>
              <a:rPr lang="cs-CZ" sz="3200" baseline="-33000" dirty="0">
                <a:latin typeface="Arial"/>
              </a:rPr>
              <a:t> </a:t>
            </a:r>
            <a:r>
              <a:rPr lang="cs-CZ" sz="3200" dirty="0">
                <a:latin typeface="Arial"/>
              </a:rPr>
              <a:t>...... obsah celé části zahrady</a:t>
            </a:r>
            <a:endParaRPr dirty="0"/>
          </a:p>
          <a:p>
            <a:pPr>
              <a:buSzPct val="45000"/>
            </a:pP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d</a:t>
            </a:r>
            <a:r>
              <a:rPr lang="cs-CZ" sz="3200" baseline="-33000" dirty="0">
                <a:latin typeface="Arial"/>
              </a:rPr>
              <a:t> </a:t>
            </a:r>
            <a:r>
              <a:rPr lang="cs-CZ" sz="3200" dirty="0">
                <a:latin typeface="Arial"/>
              </a:rPr>
              <a:t>...... obsah části s </a:t>
            </a:r>
            <a:r>
              <a:rPr lang="cs-CZ" sz="3200" dirty="0" err="1">
                <a:latin typeface="Arial"/>
              </a:rPr>
              <a:t>dalždicemi</a:t>
            </a:r>
            <a:endParaRPr dirty="0"/>
          </a:p>
          <a:p>
            <a:pPr>
              <a:buSzPct val="45000"/>
            </a:pP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h</a:t>
            </a:r>
            <a:r>
              <a:rPr lang="cs-CZ" sz="3200" baseline="-33000" dirty="0">
                <a:latin typeface="Arial"/>
              </a:rPr>
              <a:t> </a:t>
            </a:r>
            <a:r>
              <a:rPr lang="cs-CZ" sz="3200" dirty="0">
                <a:latin typeface="Arial"/>
              </a:rPr>
              <a:t>...... část zahrady s hlínou</a:t>
            </a:r>
            <a:endParaRPr dirty="0"/>
          </a:p>
          <a:p>
            <a:pPr>
              <a:buSzPct val="45000"/>
            </a:pP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z</a:t>
            </a:r>
            <a:r>
              <a:rPr lang="cs-CZ" sz="3200" baseline="-33000" dirty="0">
                <a:latin typeface="Arial"/>
              </a:rPr>
              <a:t> </a:t>
            </a:r>
            <a:r>
              <a:rPr lang="cs-CZ" sz="3200" dirty="0">
                <a:latin typeface="Arial"/>
              </a:rPr>
              <a:t>= 5x7 = 35 dm</a:t>
            </a:r>
            <a:r>
              <a:rPr lang="cs-CZ" sz="3200" baseline="33000" dirty="0">
                <a:latin typeface="Arial"/>
              </a:rPr>
              <a:t>2</a:t>
            </a:r>
            <a:endParaRPr dirty="0"/>
          </a:p>
          <a:p>
            <a:pPr>
              <a:buSzPct val="45000"/>
            </a:pP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d</a:t>
            </a:r>
            <a:r>
              <a:rPr lang="cs-CZ" sz="3200" baseline="-33000" dirty="0">
                <a:latin typeface="Arial"/>
              </a:rPr>
              <a:t> </a:t>
            </a:r>
            <a:r>
              <a:rPr lang="cs-CZ" sz="3200" dirty="0">
                <a:latin typeface="Arial"/>
              </a:rPr>
              <a:t>= S</a:t>
            </a:r>
            <a:r>
              <a:rPr lang="cs-CZ" sz="3200" baseline="-33000" dirty="0">
                <a:latin typeface="Arial"/>
              </a:rPr>
              <a:t>1</a:t>
            </a:r>
            <a:r>
              <a:rPr lang="cs-CZ" sz="3200" dirty="0">
                <a:latin typeface="Arial"/>
              </a:rPr>
              <a:t> + S</a:t>
            </a:r>
            <a:r>
              <a:rPr lang="cs-CZ" sz="3200" baseline="-33000" dirty="0">
                <a:latin typeface="Arial"/>
              </a:rPr>
              <a:t>2</a:t>
            </a:r>
            <a:r>
              <a:rPr lang="cs-CZ" sz="3200" dirty="0">
                <a:latin typeface="Arial"/>
              </a:rPr>
              <a:t> + ... + S</a:t>
            </a:r>
            <a:r>
              <a:rPr lang="cs-CZ" sz="3200" baseline="-33000" dirty="0">
                <a:latin typeface="Arial"/>
              </a:rPr>
              <a:t>7</a:t>
            </a:r>
            <a:r>
              <a:rPr lang="cs-CZ" sz="3200" dirty="0">
                <a:latin typeface="Arial"/>
              </a:rPr>
              <a:t> = 20,5 dm</a:t>
            </a:r>
            <a:r>
              <a:rPr lang="cs-CZ" sz="3200" baseline="33000" dirty="0">
                <a:latin typeface="Arial"/>
              </a:rPr>
              <a:t>2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  <a:p>
            <a:pPr>
              <a:buSzPct val="45000"/>
            </a:pP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h</a:t>
            </a:r>
            <a:r>
              <a:rPr lang="cs-CZ" sz="3200" dirty="0">
                <a:latin typeface="Arial"/>
              </a:rPr>
              <a:t> = </a:t>
            </a:r>
            <a:r>
              <a:rPr lang="cs-CZ" sz="3200" dirty="0" err="1">
                <a:latin typeface="Arial"/>
              </a:rPr>
              <a:t>S</a:t>
            </a:r>
            <a:r>
              <a:rPr lang="cs-CZ" sz="3200" baseline="-33000" dirty="0" err="1">
                <a:latin typeface="Arial"/>
              </a:rPr>
              <a:t>z</a:t>
            </a:r>
            <a:r>
              <a:rPr lang="cs-CZ" sz="3200" dirty="0" err="1">
                <a:latin typeface="Arial"/>
              </a:rPr>
              <a:t>-S</a:t>
            </a:r>
            <a:r>
              <a:rPr lang="cs-CZ" sz="3200" baseline="-33000" dirty="0" err="1">
                <a:latin typeface="Arial"/>
              </a:rPr>
              <a:t>d</a:t>
            </a:r>
            <a:r>
              <a:rPr lang="cs-CZ" sz="3200" baseline="-33000" dirty="0">
                <a:latin typeface="Arial"/>
              </a:rPr>
              <a:t> </a:t>
            </a:r>
            <a:r>
              <a:rPr lang="cs-CZ" sz="3200" dirty="0">
                <a:latin typeface="Arial"/>
              </a:rPr>
              <a:t>= </a:t>
            </a:r>
            <a:r>
              <a:rPr lang="cs-CZ" sz="3200" b="1" dirty="0">
                <a:latin typeface="Arial"/>
              </a:rPr>
              <a:t>14,5 dm</a:t>
            </a:r>
            <a:r>
              <a:rPr lang="cs-CZ" sz="3200" b="1" baseline="33000" dirty="0">
                <a:latin typeface="Arial"/>
              </a:rPr>
              <a:t>2</a:t>
            </a:r>
            <a:r>
              <a:rPr lang="cs-CZ" sz="3200" baseline="-33000" dirty="0">
                <a:latin typeface="Arial"/>
              </a:rPr>
              <a:t>
</a:t>
            </a:r>
            <a:endParaRPr dirty="0"/>
          </a:p>
          <a:p>
            <a:pPr>
              <a:buSzPct val="45000"/>
              <a:buFont typeface="StarSymbol"/>
              <a:buChar char=""/>
            </a:pPr>
            <a:endParaRPr dirty="0"/>
          </a:p>
        </p:txBody>
      </p:sp>
      <p:pic>
        <p:nvPicPr>
          <p:cNvPr id="46" name="Obrázek 45"/>
          <p:cNvPicPr/>
          <p:nvPr/>
        </p:nvPicPr>
        <p:blipFill>
          <a:blip r:embed="rId2"/>
          <a:stretch/>
        </p:blipFill>
        <p:spPr>
          <a:xfrm>
            <a:off x="3081960" y="1080000"/>
            <a:ext cx="11410200" cy="576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just"/>
            <a:r>
              <a:rPr lang="cs-CZ" sz="4400" b="1" u="sng">
                <a:latin typeface="Arial"/>
              </a:rPr>
              <a:t>Pickova věta: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771480"/>
            <a:ext cx="9071640" cy="369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cs-CZ" sz="8000" i="1">
                <a:latin typeface="Arial"/>
              </a:rPr>
              <a:t>S = I + B/2 - 1</a:t>
            </a:r>
            <a:endParaRPr/>
          </a:p>
        </p:txBody>
      </p:sp>
      <p:sp>
        <p:nvSpPr>
          <p:cNvPr id="49" name="TextShape 3"/>
          <p:cNvSpPr txBox="1"/>
          <p:nvPr/>
        </p:nvSpPr>
        <p:spPr>
          <a:xfrm>
            <a:off x="360000" y="2931480"/>
            <a:ext cx="9071640" cy="3692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buSzPct val="45000"/>
            </a:pPr>
            <a:r>
              <a:rPr lang="cs-CZ" sz="3200" i="1" dirty="0">
                <a:latin typeface="Arial"/>
              </a:rPr>
              <a:t>I  .............. počet vnitřních mřížových bodů</a:t>
            </a:r>
            <a:endParaRPr dirty="0"/>
          </a:p>
          <a:p>
            <a:pPr>
              <a:buSzPct val="45000"/>
            </a:pPr>
            <a:r>
              <a:rPr lang="cs-CZ" sz="3200" i="1" dirty="0">
                <a:latin typeface="Arial"/>
              </a:rPr>
              <a:t>B ............. počet mřížových bodů na obvodu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>
                <a:latin typeface="Arial"/>
              </a:rPr>
              <a:t>Řešení využití vzorce:</a:t>
            </a:r>
            <a:endParaRPr/>
          </a:p>
        </p:txBody>
      </p:sp>
      <p:sp>
        <p:nvSpPr>
          <p:cNvPr id="51" name="TextShape 2"/>
          <p:cNvSpPr txBox="1"/>
          <p:nvPr/>
        </p:nvSpPr>
        <p:spPr>
          <a:xfrm>
            <a:off x="432000" y="1872000"/>
            <a:ext cx="5904000" cy="48369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cs-CZ" sz="2800" i="1" dirty="0">
                <a:solidFill>
                  <a:srgbClr val="000066"/>
                </a:solidFill>
                <a:latin typeface="Arial"/>
              </a:rPr>
              <a:t>I </a:t>
            </a:r>
            <a:r>
              <a:rPr lang="cs-CZ" sz="2800" dirty="0">
                <a:solidFill>
                  <a:srgbClr val="000066"/>
                </a:solidFill>
                <a:latin typeface="Arial"/>
              </a:rPr>
              <a:t> = 10</a:t>
            </a:r>
            <a:endParaRPr dirty="0"/>
          </a:p>
          <a:p>
            <a:pPr>
              <a:buSzPct val="45000"/>
            </a:pPr>
            <a:r>
              <a:rPr lang="cs-CZ" sz="2800" i="1" dirty="0">
                <a:solidFill>
                  <a:srgbClr val="009900"/>
                </a:solidFill>
                <a:latin typeface="Arial"/>
              </a:rPr>
              <a:t>B = </a:t>
            </a:r>
            <a:r>
              <a:rPr lang="cs-CZ" sz="2800" dirty="0">
                <a:solidFill>
                  <a:srgbClr val="009900"/>
                </a:solidFill>
                <a:latin typeface="Arial"/>
              </a:rPr>
              <a:t>11</a:t>
            </a:r>
            <a:endParaRPr dirty="0"/>
          </a:p>
          <a:p>
            <a:pPr>
              <a:buSzPct val="45000"/>
            </a:pPr>
            <a:r>
              <a:rPr lang="cs-CZ" sz="2800" dirty="0">
                <a:latin typeface="Arial"/>
              </a:rPr>
              <a:t>------------------------------------</a:t>
            </a:r>
            <a:endParaRPr dirty="0"/>
          </a:p>
          <a:p>
            <a:pPr>
              <a:buSzPct val="45000"/>
            </a:pPr>
            <a:r>
              <a:rPr lang="cs-CZ" sz="3200" dirty="0">
                <a:latin typeface="Arial"/>
              </a:rPr>
              <a:t>S = </a:t>
            </a:r>
            <a:r>
              <a:rPr lang="cs-CZ" sz="3200" dirty="0">
                <a:solidFill>
                  <a:srgbClr val="000066"/>
                </a:solidFill>
                <a:latin typeface="Arial"/>
              </a:rPr>
              <a:t>I</a:t>
            </a:r>
            <a:r>
              <a:rPr lang="cs-CZ" sz="3200" dirty="0">
                <a:latin typeface="Arial"/>
              </a:rPr>
              <a:t> + </a:t>
            </a:r>
            <a:r>
              <a:rPr lang="cs-CZ" sz="3200" dirty="0">
                <a:solidFill>
                  <a:srgbClr val="009900"/>
                </a:solidFill>
                <a:latin typeface="Arial"/>
              </a:rPr>
              <a:t>B</a:t>
            </a:r>
            <a:r>
              <a:rPr lang="cs-CZ" sz="3200" dirty="0">
                <a:latin typeface="Arial"/>
              </a:rPr>
              <a:t>/2 – 1</a:t>
            </a:r>
            <a:endParaRPr dirty="0"/>
          </a:p>
          <a:p>
            <a:pPr>
              <a:buSzPct val="45000"/>
            </a:pPr>
            <a:r>
              <a:rPr lang="cs-CZ" sz="3200" dirty="0">
                <a:latin typeface="Arial"/>
              </a:rPr>
              <a:t>S = </a:t>
            </a:r>
            <a:r>
              <a:rPr lang="cs-CZ" sz="3200" dirty="0">
                <a:solidFill>
                  <a:srgbClr val="000066"/>
                </a:solidFill>
                <a:latin typeface="Arial"/>
              </a:rPr>
              <a:t>10</a:t>
            </a:r>
            <a:r>
              <a:rPr lang="cs-CZ" sz="3200" dirty="0">
                <a:latin typeface="Arial"/>
              </a:rPr>
              <a:t> + </a:t>
            </a:r>
            <a:r>
              <a:rPr lang="cs-CZ" sz="3200" dirty="0">
                <a:solidFill>
                  <a:srgbClr val="009900"/>
                </a:solidFill>
                <a:latin typeface="Arial"/>
              </a:rPr>
              <a:t>11</a:t>
            </a:r>
            <a:r>
              <a:rPr lang="cs-CZ" sz="3200" dirty="0">
                <a:latin typeface="Arial"/>
              </a:rPr>
              <a:t>/2 – 1 = </a:t>
            </a:r>
            <a:r>
              <a:rPr lang="cs-CZ" sz="3200" b="1" dirty="0">
                <a:latin typeface="Arial"/>
              </a:rPr>
              <a:t>14,5 dm</a:t>
            </a:r>
            <a:r>
              <a:rPr lang="cs-CZ" sz="3200" b="1" baseline="33000" dirty="0">
                <a:latin typeface="Arial"/>
              </a:rPr>
              <a:t>2</a:t>
            </a:r>
            <a:endParaRPr dirty="0"/>
          </a:p>
        </p:txBody>
      </p:sp>
      <p:pic>
        <p:nvPicPr>
          <p:cNvPr id="52" name="Obrázek 51"/>
          <p:cNvPicPr/>
          <p:nvPr/>
        </p:nvPicPr>
        <p:blipFill>
          <a:blip r:embed="rId2"/>
          <a:stretch/>
        </p:blipFill>
        <p:spPr>
          <a:xfrm>
            <a:off x="3096000" y="1284120"/>
            <a:ext cx="10079640" cy="5087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>
                <a:latin typeface="Arial"/>
              </a:rPr>
              <a:t>Pár příkladů:</a:t>
            </a:r>
            <a:endParaRPr/>
          </a:p>
        </p:txBody>
      </p:sp>
      <p:pic>
        <p:nvPicPr>
          <p:cNvPr id="54" name="Obrázek 53"/>
          <p:cNvPicPr/>
          <p:nvPr/>
        </p:nvPicPr>
        <p:blipFill>
          <a:blip r:embed="rId2"/>
          <a:stretch/>
        </p:blipFill>
        <p:spPr>
          <a:xfrm>
            <a:off x="-792000" y="795240"/>
            <a:ext cx="7128000" cy="3596760"/>
          </a:xfrm>
          <a:prstGeom prst="rect">
            <a:avLst/>
          </a:prstGeom>
          <a:ln>
            <a:noFill/>
          </a:ln>
        </p:spPr>
      </p:pic>
      <p:pic>
        <p:nvPicPr>
          <p:cNvPr id="55" name="Obrázek 54"/>
          <p:cNvPicPr/>
          <p:nvPr/>
        </p:nvPicPr>
        <p:blipFill>
          <a:blip r:embed="rId3"/>
          <a:stretch/>
        </p:blipFill>
        <p:spPr>
          <a:xfrm>
            <a:off x="3807720" y="1008000"/>
            <a:ext cx="6991560" cy="3528000"/>
          </a:xfrm>
          <a:prstGeom prst="rect">
            <a:avLst/>
          </a:prstGeom>
          <a:ln>
            <a:noFill/>
          </a:ln>
        </p:spPr>
      </p:pic>
      <p:pic>
        <p:nvPicPr>
          <p:cNvPr id="56" name="Obrázek 55"/>
          <p:cNvPicPr/>
          <p:nvPr/>
        </p:nvPicPr>
        <p:blipFill>
          <a:blip r:embed="rId4"/>
          <a:stretch/>
        </p:blipFill>
        <p:spPr>
          <a:xfrm>
            <a:off x="1364760" y="3744000"/>
            <a:ext cx="7419240" cy="3744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 u="sng">
                <a:latin typeface="Arial"/>
              </a:rPr>
              <a:t>Důkaz:</a:t>
            </a:r>
            <a:endParaRPr/>
          </a:p>
        </p:txBody>
      </p:sp>
      <p:sp>
        <p:nvSpPr>
          <p:cNvPr id="58" name="TextShape 2"/>
          <p:cNvSpPr txBox="1"/>
          <p:nvPr/>
        </p:nvSpPr>
        <p:spPr>
          <a:xfrm>
            <a:off x="504000" y="5544000"/>
            <a:ext cx="9792000" cy="201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cs-CZ" sz="3500" i="1" dirty="0">
                <a:latin typeface="Arial"/>
              </a:rPr>
              <a:t>S=I</a:t>
            </a:r>
            <a:r>
              <a:rPr lang="cs-CZ" sz="3500" i="1" baseline="-33000" dirty="0">
                <a:latin typeface="Arial"/>
              </a:rPr>
              <a:t> </a:t>
            </a:r>
            <a:r>
              <a:rPr lang="cs-CZ" sz="3500" i="1" dirty="0">
                <a:latin typeface="Arial"/>
              </a:rPr>
              <a:t>+B</a:t>
            </a:r>
            <a:r>
              <a:rPr lang="cs-CZ" sz="3500" i="1" baseline="-33000" dirty="0">
                <a:latin typeface="Arial"/>
              </a:rPr>
              <a:t> </a:t>
            </a:r>
            <a:r>
              <a:rPr lang="cs-CZ" sz="3500" i="1" dirty="0">
                <a:latin typeface="Arial"/>
              </a:rPr>
              <a:t>/2</a:t>
            </a:r>
            <a:r>
              <a:rPr lang="cs-CZ" sz="3500" i="1" baseline="-33000" dirty="0">
                <a:latin typeface="Arial"/>
              </a:rPr>
              <a:t> </a:t>
            </a:r>
            <a:r>
              <a:rPr lang="cs-CZ" sz="3500" i="1" dirty="0">
                <a:latin typeface="Arial"/>
              </a:rPr>
              <a:t>-1 = (I</a:t>
            </a:r>
            <a:r>
              <a:rPr lang="cs-CZ" sz="3500" i="1" baseline="-33000" dirty="0">
                <a:latin typeface="Arial"/>
              </a:rPr>
              <a:t>L </a:t>
            </a:r>
            <a:r>
              <a:rPr lang="cs-CZ" sz="3500" i="1" dirty="0">
                <a:latin typeface="Arial"/>
              </a:rPr>
              <a:t>+ B</a:t>
            </a:r>
            <a:r>
              <a:rPr lang="cs-CZ" sz="3500" i="1" baseline="-33000" dirty="0">
                <a:latin typeface="Arial"/>
              </a:rPr>
              <a:t>L </a:t>
            </a:r>
            <a:r>
              <a:rPr lang="cs-CZ" sz="3500" i="1" dirty="0">
                <a:latin typeface="Arial"/>
              </a:rPr>
              <a:t>/2 – 1) + (I</a:t>
            </a:r>
            <a:r>
              <a:rPr lang="cs-CZ" sz="3500" i="1" baseline="-33000" dirty="0">
                <a:latin typeface="Arial"/>
              </a:rPr>
              <a:t>P </a:t>
            </a:r>
            <a:r>
              <a:rPr lang="cs-CZ" sz="3500" i="1" dirty="0">
                <a:latin typeface="Arial"/>
              </a:rPr>
              <a:t>+ B</a:t>
            </a:r>
            <a:r>
              <a:rPr lang="cs-CZ" sz="3500" i="1" baseline="-33000" dirty="0">
                <a:latin typeface="Arial"/>
              </a:rPr>
              <a:t>P</a:t>
            </a:r>
            <a:r>
              <a:rPr lang="cs-CZ" sz="3500" i="1" dirty="0">
                <a:latin typeface="Arial"/>
              </a:rPr>
              <a:t> /2 – 1)</a:t>
            </a:r>
            <a:endParaRPr dirty="0"/>
          </a:p>
        </p:txBody>
      </p:sp>
      <p:pic>
        <p:nvPicPr>
          <p:cNvPr id="59" name="Obrázek 58"/>
          <p:cNvPicPr/>
          <p:nvPr/>
        </p:nvPicPr>
        <p:blipFill>
          <a:blip r:embed="rId2"/>
          <a:stretch/>
        </p:blipFill>
        <p:spPr>
          <a:xfrm>
            <a:off x="-1072440" y="1152000"/>
            <a:ext cx="8560440" cy="4320000"/>
          </a:xfrm>
          <a:prstGeom prst="rect">
            <a:avLst/>
          </a:prstGeom>
          <a:ln>
            <a:noFill/>
          </a:ln>
        </p:spPr>
      </p:pic>
      <p:sp>
        <p:nvSpPr>
          <p:cNvPr id="60" name="TextShape 3"/>
          <p:cNvSpPr txBox="1"/>
          <p:nvPr/>
        </p:nvSpPr>
        <p:spPr>
          <a:xfrm>
            <a:off x="5472000" y="1440000"/>
            <a:ext cx="4824000" cy="4104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buSzPct val="45000"/>
            </a:pPr>
            <a:r>
              <a:rPr lang="cs-CZ" sz="3500" i="1" dirty="0">
                <a:latin typeface="Arial"/>
              </a:rPr>
              <a:t>I= </a:t>
            </a:r>
            <a:r>
              <a:rPr lang="cs-CZ" sz="3500" i="1" dirty="0" err="1">
                <a:latin typeface="Arial"/>
              </a:rPr>
              <a:t>I</a:t>
            </a:r>
            <a:r>
              <a:rPr lang="cs-CZ" sz="3500" i="1" baseline="-33000" dirty="0" err="1">
                <a:latin typeface="Arial"/>
              </a:rPr>
              <a:t>L</a:t>
            </a:r>
            <a:r>
              <a:rPr lang="cs-CZ" sz="3500" i="1" dirty="0" err="1">
                <a:latin typeface="Arial"/>
              </a:rPr>
              <a:t>+I</a:t>
            </a:r>
            <a:r>
              <a:rPr lang="cs-CZ" sz="3500" i="1" baseline="-33000" dirty="0" err="1">
                <a:latin typeface="Arial"/>
              </a:rPr>
              <a:t>P</a:t>
            </a:r>
            <a:r>
              <a:rPr lang="cs-CZ" sz="3500" i="1" dirty="0" err="1">
                <a:latin typeface="Arial"/>
              </a:rPr>
              <a:t>+k</a:t>
            </a:r>
            <a:endParaRPr dirty="0"/>
          </a:p>
          <a:p>
            <a:pPr>
              <a:buSzPct val="45000"/>
            </a:pPr>
            <a:r>
              <a:rPr lang="cs-CZ" sz="3500" i="1" dirty="0">
                <a:latin typeface="Arial"/>
              </a:rPr>
              <a:t>B= B</a:t>
            </a:r>
            <a:r>
              <a:rPr lang="cs-CZ" sz="3500" i="1" baseline="-33000" dirty="0">
                <a:latin typeface="Arial"/>
              </a:rPr>
              <a:t>L</a:t>
            </a:r>
            <a:r>
              <a:rPr lang="cs-CZ" sz="3500" i="1" dirty="0">
                <a:latin typeface="Arial"/>
              </a:rPr>
              <a:t>+B</a:t>
            </a:r>
            <a:r>
              <a:rPr lang="cs-CZ" sz="3500" i="1" baseline="-33000" dirty="0">
                <a:latin typeface="Arial"/>
              </a:rPr>
              <a:t>P</a:t>
            </a:r>
            <a:r>
              <a:rPr lang="cs-CZ" sz="3500" i="1" dirty="0">
                <a:latin typeface="Arial"/>
              </a:rPr>
              <a:t> – 2 k – 2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 u="sng">
                <a:latin typeface="Arial"/>
              </a:rPr>
              <a:t>Důkaz:</a:t>
            </a:r>
            <a:endParaRPr/>
          </a:p>
        </p:txBody>
      </p:sp>
      <p:pic>
        <p:nvPicPr>
          <p:cNvPr id="62" name="Obrázek 61"/>
          <p:cNvPicPr/>
          <p:nvPr/>
        </p:nvPicPr>
        <p:blipFill>
          <a:blip r:embed="rId2"/>
          <a:stretch/>
        </p:blipFill>
        <p:spPr>
          <a:xfrm>
            <a:off x="-1779840" y="1365840"/>
            <a:ext cx="10707840" cy="5402160"/>
          </a:xfrm>
          <a:prstGeom prst="rect">
            <a:avLst/>
          </a:prstGeom>
          <a:ln>
            <a:noFill/>
          </a:ln>
        </p:spPr>
      </p:pic>
      <p:pic>
        <p:nvPicPr>
          <p:cNvPr id="63" name="Obrázek 62"/>
          <p:cNvPicPr/>
          <p:nvPr/>
        </p:nvPicPr>
        <p:blipFill>
          <a:blip r:embed="rId3"/>
          <a:stretch/>
        </p:blipFill>
        <p:spPr>
          <a:xfrm>
            <a:off x="2391840" y="1400040"/>
            <a:ext cx="10639440" cy="5367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cs-CZ" sz="4400" b="1" u="sng">
                <a:latin typeface="Arial"/>
              </a:rPr>
              <a:t>Důkaz:</a:t>
            </a:r>
            <a:endParaRPr/>
          </a:p>
        </p:txBody>
      </p:sp>
      <p:pic>
        <p:nvPicPr>
          <p:cNvPr id="65" name="Obrázek 64"/>
          <p:cNvPicPr/>
          <p:nvPr/>
        </p:nvPicPr>
        <p:blipFill>
          <a:blip r:embed="rId2"/>
          <a:stretch/>
        </p:blipFill>
        <p:spPr>
          <a:xfrm>
            <a:off x="-1848960" y="1440000"/>
            <a:ext cx="10560960" cy="5328000"/>
          </a:xfrm>
          <a:prstGeom prst="rect">
            <a:avLst/>
          </a:prstGeom>
          <a:ln>
            <a:noFill/>
          </a:ln>
        </p:spPr>
      </p:pic>
      <p:pic>
        <p:nvPicPr>
          <p:cNvPr id="66" name="Obrázek 65"/>
          <p:cNvPicPr/>
          <p:nvPr/>
        </p:nvPicPr>
        <p:blipFill>
          <a:blip r:embed="rId3"/>
          <a:stretch/>
        </p:blipFill>
        <p:spPr>
          <a:xfrm>
            <a:off x="2160000" y="1453680"/>
            <a:ext cx="10676880" cy="53863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204</Words>
  <Application>Microsoft Office PowerPoint</Application>
  <PresentationFormat>Vlastní</PresentationFormat>
  <Paragraphs>40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DejaVu Sans</vt:lpstr>
      <vt:lpstr>Source Han Sans CN Regular</vt:lpstr>
      <vt:lpstr>StarSymbol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Vojtěch Lanz</dc:creator>
  <cp:lastModifiedBy>Kateřina Lipavská</cp:lastModifiedBy>
  <cp:revision>6</cp:revision>
  <dcterms:created xsi:type="dcterms:W3CDTF">2016-11-06T17:12:27Z</dcterms:created>
  <dcterms:modified xsi:type="dcterms:W3CDTF">2016-11-15T19:24:40Z</dcterms:modified>
  <dc:language>cs-CZ</dc:language>
</cp:coreProperties>
</file>